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handoutMasterIdLst>
    <p:handoutMasterId r:id="rId15"/>
  </p:handoutMasterIdLst>
  <p:sldIdLst>
    <p:sldId id="281" r:id="rId3"/>
    <p:sldId id="259" r:id="rId4"/>
    <p:sldId id="260" r:id="rId6"/>
    <p:sldId id="279" r:id="rId7"/>
    <p:sldId id="283" r:id="rId8"/>
    <p:sldId id="286" r:id="rId9"/>
    <p:sldId id="285" r:id="rId10"/>
    <p:sldId id="284" r:id="rId11"/>
    <p:sldId id="287" r:id="rId12"/>
    <p:sldId id="288" r:id="rId13"/>
    <p:sldId id="280" r:id="rId14"/>
  </p:sldIdLst>
  <p:sldSz cx="12192000" cy="6858000"/>
  <p:notesSz cx="6858000" cy="9144000"/>
  <p:embeddedFontLst>
    <p:embeddedFont>
      <p:font typeface="Georgia" panose="02040502050405020303" charset="0"/>
      <p:regular r:id="rId19"/>
      <p:bold r:id="rId20"/>
      <p:italic r:id="rId21"/>
      <p:boldItalic r:id="rId22"/>
    </p:embeddedFont>
    <p:embeddedFont>
      <p:font typeface="DM Serif Display" charset="0"/>
      <p:regular r:id="rId23"/>
      <p:italic r:id="rId24"/>
    </p:embeddedFont>
    <p:embeddedFont>
      <p:font typeface="Gilroy" panose="00000400000000000000" charset="0"/>
      <p:regular r:id="rId25"/>
    </p:embeddedFont>
  </p:embeddedFontLst>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912" userDrawn="1">
          <p15:clr>
            <a:srgbClr val="A4A3A4"/>
          </p15:clr>
        </p15:guide>
        <p15:guide id="3" pos="420" userDrawn="1">
          <p15:clr>
            <a:srgbClr val="A4A3A4"/>
          </p15:clr>
        </p15:guide>
        <p15:guide id="4" pos="7197" userDrawn="1">
          <p15:clr>
            <a:srgbClr val="A4A3A4"/>
          </p15:clr>
        </p15:guide>
        <p15:guide id="5" orient="horz" pos="314" userDrawn="1">
          <p15:clr>
            <a:srgbClr val="A4A3A4"/>
          </p15:clr>
        </p15:guide>
        <p15:guide id="7" orient="horz" pos="844" userDrawn="1">
          <p15:clr>
            <a:srgbClr val="A4A3A4"/>
          </p15:clr>
        </p15:guide>
        <p15:guide id="8" orient="horz" pos="389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21195"/>
    <a:srgbClr val="1A3497"/>
    <a:srgbClr val="1B56A6"/>
    <a:srgbClr val="AF2EE2"/>
    <a:srgbClr val="030452"/>
    <a:srgbClr val="C44BAD"/>
    <a:srgbClr val="1B7FC0"/>
    <a:srgbClr val="E653AD"/>
    <a:srgbClr val="06023D"/>
    <a:srgbClr val="0204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3374" autoAdjust="0"/>
    <p:restoredTop sz="94660"/>
  </p:normalViewPr>
  <p:slideViewPr>
    <p:cSldViewPr snapToGrid="0" showGuides="1">
      <p:cViewPr varScale="1">
        <p:scale>
          <a:sx n="100" d="100"/>
          <a:sy n="100" d="100"/>
        </p:scale>
        <p:origin x="348" y="78"/>
      </p:cViewPr>
      <p:guideLst>
        <p:guide orient="horz" pos="2160"/>
        <p:guide pos="3912"/>
        <p:guide pos="420"/>
        <p:guide pos="7197"/>
        <p:guide orient="horz" pos="314"/>
        <p:guide orient="horz" pos="844"/>
        <p:guide orient="horz" pos="3893"/>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gs" Target="tags/tag1.xml"/><Relationship Id="rId25" Type="http://schemas.openxmlformats.org/officeDocument/2006/relationships/font" Target="fonts/font7.fntdata"/><Relationship Id="rId24" Type="http://schemas.openxmlformats.org/officeDocument/2006/relationships/font" Target="fonts/font6.fntdata"/><Relationship Id="rId23" Type="http://schemas.openxmlformats.org/officeDocument/2006/relationships/font" Target="fonts/font5.fntdata"/><Relationship Id="rId22" Type="http://schemas.openxmlformats.org/officeDocument/2006/relationships/font" Target="fonts/font4.fntdata"/><Relationship Id="rId21" Type="http://schemas.openxmlformats.org/officeDocument/2006/relationships/font" Target="fonts/font3.fntdata"/><Relationship Id="rId20" Type="http://schemas.openxmlformats.org/officeDocument/2006/relationships/font" Target="fonts/font2.fntdata"/><Relationship Id="rId2" Type="http://schemas.openxmlformats.org/officeDocument/2006/relationships/theme" Target="theme/theme1.xml"/><Relationship Id="rId19" Type="http://schemas.openxmlformats.org/officeDocument/2006/relationships/font" Target="fonts/font1.fntdata"/><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handoutMaster" Target="handoutMasters/handoutMaster1.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Arial" panose="020B0604020202020204" pitchFamily="34" charset="0"/>
                <a:ea typeface="Arial" panose="020B0604020202020204" pitchFamily="34" charset="0"/>
              </a:rPr>
            </a:fld>
            <a:endParaRPr lang="zh-CN" altLang="en-US">
              <a:latin typeface="Arial" panose="020B0604020202020204" pitchFamily="34" charset="0"/>
              <a:ea typeface="Arial" panose="020B0604020202020204" pitchFamily="34" charset="0"/>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Arial" panose="020B0604020202020204" pitchFamily="34" charset="0"/>
              <a:ea typeface="Arial" panose="020B0604020202020204" pitchFamily="34" charset="0"/>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Arial" panose="020B0604020202020204" pitchFamily="34" charset="0"/>
                <a:ea typeface="Arial" panose="020B0604020202020204" pitchFamily="34" charset="0"/>
              </a:rPr>
            </a:fld>
            <a:endParaRPr lang="zh-CN" altLang="en-US">
              <a:latin typeface="Arial" panose="020B0604020202020204" pitchFamily="34" charset="0"/>
              <a:ea typeface="Arial" panose="020B0604020202020204" pitchFamily="34" charset="0"/>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a:spLocks noGrp="1"/>
          </p:cNvSpPr>
          <p:nvPr>
            <p:ph type="sldImg" idx="2"/>
          </p:nvPr>
        </p:nvSpPr>
        <p:spPr/>
      </p:sp>
      <p:sp>
        <p:nvSpPr>
          <p:cNvPr id="3" name="Text Placeholder 2"/>
          <p:cNvSpPr>
            <a:spLocks noGrp="1"/>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35D21C1-192A-433B-AA91-106F9135B2A1}"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5639C0-D7C8-48AA-AF63-0D692BECED20}"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5D21C1-192A-433B-AA91-106F9135B2A1}"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5639C0-D7C8-48AA-AF63-0D692BECED20}"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38000">
              <a:srgbClr val="190985"/>
            </a:gs>
            <a:gs pos="100000">
              <a:srgbClr val="1B59A7"/>
            </a:gs>
          </a:gsLst>
          <a:lin ang="16200000" scaled="1"/>
          <a:tileRect/>
        </a:gradFill>
        <a:effectLst/>
      </p:bgPr>
    </p:bg>
    <p:spTree>
      <p:nvGrpSpPr>
        <p:cNvPr id="1" name=""/>
        <p:cNvGrpSpPr/>
        <p:nvPr/>
      </p:nvGrpSpPr>
      <p:grpSpPr>
        <a:xfrm>
          <a:off x="0" y="0"/>
          <a:ext cx="0" cy="0"/>
          <a:chOff x="0" y="0"/>
          <a:chExt cx="0" cy="0"/>
        </a:xfrm>
      </p:grpSpPr>
      <p:pic>
        <p:nvPicPr>
          <p:cNvPr id="90" name="图片 89"/>
          <p:cNvPicPr>
            <a:picLocks noChangeAspect="1"/>
          </p:cNvPicPr>
          <p:nvPr/>
        </p:nvPicPr>
        <p:blipFill>
          <a:blip r:embed="rId1"/>
          <a:srcRect r="24556" b="42640"/>
          <a:stretch>
            <a:fillRect/>
          </a:stretch>
        </p:blipFill>
        <p:spPr>
          <a:xfrm>
            <a:off x="3595572" y="322166"/>
            <a:ext cx="8596428" cy="6535834"/>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97" name="图片 96"/>
          <p:cNvPicPr>
            <a:picLocks noChangeAspect="1"/>
          </p:cNvPicPr>
          <p:nvPr/>
        </p:nvPicPr>
        <p:blipFill rotWithShape="1">
          <a:blip r:embed="rId2"/>
          <a:srcRect l="30135" t="41982" b="12967"/>
          <a:stretch>
            <a:fillRect/>
          </a:stretch>
        </p:blipFill>
        <p:spPr>
          <a:xfrm>
            <a:off x="0" y="0"/>
            <a:ext cx="10639842" cy="6858000"/>
          </a:xfrm>
          <a:custGeom>
            <a:avLst/>
            <a:gdLst>
              <a:gd name="connsiteX0" fmla="*/ 0 w 10639842"/>
              <a:gd name="connsiteY0" fmla="*/ 0 h 6858000"/>
              <a:gd name="connsiteX1" fmla="*/ 10639842 w 10639842"/>
              <a:gd name="connsiteY1" fmla="*/ 0 h 6858000"/>
              <a:gd name="connsiteX2" fmla="*/ 10639842 w 10639842"/>
              <a:gd name="connsiteY2" fmla="*/ 6858000 h 6858000"/>
              <a:gd name="connsiteX3" fmla="*/ 0 w 106398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639842" h="6858000">
                <a:moveTo>
                  <a:pt x="0" y="0"/>
                </a:moveTo>
                <a:lnTo>
                  <a:pt x="10639842" y="0"/>
                </a:lnTo>
                <a:lnTo>
                  <a:pt x="10639842" y="6858000"/>
                </a:lnTo>
                <a:lnTo>
                  <a:pt x="0" y="6858000"/>
                </a:lnTo>
                <a:close/>
              </a:path>
            </a:pathLst>
          </a:custGeom>
        </p:spPr>
      </p:pic>
      <p:pic>
        <p:nvPicPr>
          <p:cNvPr id="113" name="图片 112"/>
          <p:cNvPicPr>
            <a:picLocks noChangeAspect="1"/>
          </p:cNvPicPr>
          <p:nvPr/>
        </p:nvPicPr>
        <p:blipFill>
          <a:blip r:embed="rId3"/>
          <a:srcRect l="27603" t="64262"/>
          <a:stretch>
            <a:fillRect/>
          </a:stretch>
        </p:blipFill>
        <p:spPr>
          <a:xfrm>
            <a:off x="1" y="0"/>
            <a:ext cx="8550511" cy="4060993"/>
          </a:xfrm>
          <a:custGeom>
            <a:avLst/>
            <a:gdLst>
              <a:gd name="connsiteX0" fmla="*/ 0 w 8550511"/>
              <a:gd name="connsiteY0" fmla="*/ 0 h 4060993"/>
              <a:gd name="connsiteX1" fmla="*/ 8550511 w 8550511"/>
              <a:gd name="connsiteY1" fmla="*/ 0 h 4060993"/>
              <a:gd name="connsiteX2" fmla="*/ 8550511 w 8550511"/>
              <a:gd name="connsiteY2" fmla="*/ 4060993 h 4060993"/>
              <a:gd name="connsiteX3" fmla="*/ 0 w 8550511"/>
              <a:gd name="connsiteY3" fmla="*/ 4060993 h 4060993"/>
            </a:gdLst>
            <a:ahLst/>
            <a:cxnLst>
              <a:cxn ang="0">
                <a:pos x="connsiteX0" y="connsiteY0"/>
              </a:cxn>
              <a:cxn ang="0">
                <a:pos x="connsiteX1" y="connsiteY1"/>
              </a:cxn>
              <a:cxn ang="0">
                <a:pos x="connsiteX2" y="connsiteY2"/>
              </a:cxn>
              <a:cxn ang="0">
                <a:pos x="connsiteX3" y="connsiteY3"/>
              </a:cxn>
            </a:cxnLst>
            <a:rect l="l" t="t" r="r" b="b"/>
            <a:pathLst>
              <a:path w="8550511" h="4060993">
                <a:moveTo>
                  <a:pt x="0" y="0"/>
                </a:moveTo>
                <a:lnTo>
                  <a:pt x="8550511" y="0"/>
                </a:lnTo>
                <a:lnTo>
                  <a:pt x="8550511" y="4060993"/>
                </a:lnTo>
                <a:lnTo>
                  <a:pt x="0" y="4060993"/>
                </a:lnTo>
                <a:close/>
              </a:path>
            </a:pathLst>
          </a:custGeom>
        </p:spPr>
      </p:pic>
      <p:pic>
        <p:nvPicPr>
          <p:cNvPr id="119" name="图片 118"/>
          <p:cNvPicPr>
            <a:picLocks noChangeAspect="1"/>
          </p:cNvPicPr>
          <p:nvPr/>
        </p:nvPicPr>
        <p:blipFill rotWithShape="1">
          <a:blip r:embed="rId4"/>
          <a:srcRect l="-13545" t="1" r="34945" b="41439"/>
          <a:stretch>
            <a:fillRect/>
          </a:stretch>
        </p:blipFill>
        <p:spPr>
          <a:xfrm rot="605302">
            <a:off x="5994360" y="2794755"/>
            <a:ext cx="6459513" cy="4612577"/>
          </a:xfrm>
          <a:custGeom>
            <a:avLst/>
            <a:gdLst>
              <a:gd name="connsiteX0" fmla="*/ 0 w 6459513"/>
              <a:gd name="connsiteY0" fmla="*/ 0 h 4612577"/>
              <a:gd name="connsiteX1" fmla="*/ 5833918 w 6459513"/>
              <a:gd name="connsiteY1" fmla="*/ 0 h 4612577"/>
              <a:gd name="connsiteX2" fmla="*/ 6459513 w 6459513"/>
              <a:gd name="connsiteY2" fmla="*/ 3516206 h 4612577"/>
              <a:gd name="connsiteX3" fmla="*/ 297276 w 6459513"/>
              <a:gd name="connsiteY3" fmla="*/ 4612577 h 4612577"/>
            </a:gdLst>
            <a:ahLst/>
            <a:cxnLst>
              <a:cxn ang="0">
                <a:pos x="connsiteX0" y="connsiteY0"/>
              </a:cxn>
              <a:cxn ang="0">
                <a:pos x="connsiteX1" y="connsiteY1"/>
              </a:cxn>
              <a:cxn ang="0">
                <a:pos x="connsiteX2" y="connsiteY2"/>
              </a:cxn>
              <a:cxn ang="0">
                <a:pos x="connsiteX3" y="connsiteY3"/>
              </a:cxn>
            </a:cxnLst>
            <a:rect l="l" t="t" r="r" b="b"/>
            <a:pathLst>
              <a:path w="6459513" h="4612577">
                <a:moveTo>
                  <a:pt x="0" y="0"/>
                </a:moveTo>
                <a:lnTo>
                  <a:pt x="5833918" y="0"/>
                </a:lnTo>
                <a:lnTo>
                  <a:pt x="6459513" y="3516206"/>
                </a:lnTo>
                <a:lnTo>
                  <a:pt x="297276" y="4612577"/>
                </a:lnTo>
                <a:close/>
              </a:path>
            </a:pathLst>
          </a:custGeom>
        </p:spPr>
      </p:pic>
      <p:sp>
        <p:nvSpPr>
          <p:cNvPr id="7" name="文本框 6"/>
          <p:cNvSpPr txBox="1"/>
          <p:nvPr/>
        </p:nvSpPr>
        <p:spPr>
          <a:xfrm>
            <a:off x="3020695" y="3721100"/>
            <a:ext cx="5529580" cy="1852930"/>
          </a:xfrm>
          <a:prstGeom prst="rect">
            <a:avLst/>
          </a:prstGeom>
          <a:noFill/>
        </p:spPr>
        <p:txBody>
          <a:bodyPr wrap="square">
            <a:noAutofit/>
          </a:bodyPr>
          <a:lstStyle/>
          <a:p>
            <a:pPr fontAlgn="ctr"/>
            <a:r>
              <a:rPr lang="en-US" altLang="zh-CN" sz="2500" b="0" i="0" u="none" strike="noStrike" dirty="0">
                <a:solidFill>
                  <a:schemeClr val="bg1"/>
                </a:solidFill>
                <a:effectLst/>
                <a:latin typeface="+mj-lt"/>
                <a:ea typeface="Arial" panose="020B0604020202020204" pitchFamily="34" charset="0"/>
              </a:rPr>
              <a:t>Mohith Gowda H K             1BG23CS082</a:t>
            </a:r>
            <a:endParaRPr lang="en-US" altLang="zh-CN" sz="2500" b="0" i="0" u="none" strike="noStrike" dirty="0">
              <a:solidFill>
                <a:schemeClr val="bg1"/>
              </a:solidFill>
              <a:effectLst/>
              <a:latin typeface="+mj-lt"/>
              <a:ea typeface="Arial" panose="020B0604020202020204" pitchFamily="34" charset="0"/>
            </a:endParaRPr>
          </a:p>
          <a:p>
            <a:pPr fontAlgn="ctr"/>
            <a:r>
              <a:rPr lang="en-US" altLang="zh-CN" sz="2500" b="0" i="0" u="none" strike="noStrike" dirty="0">
                <a:solidFill>
                  <a:schemeClr val="bg1"/>
                </a:solidFill>
                <a:effectLst/>
                <a:latin typeface="+mj-lt"/>
                <a:ea typeface="Arial" panose="020B0604020202020204" pitchFamily="34" charset="0"/>
              </a:rPr>
              <a:t>Mohith S Kumar                  1BG23CS083</a:t>
            </a:r>
            <a:endParaRPr lang="en-US" altLang="zh-CN" sz="2500" b="0" i="0" u="none" strike="noStrike" dirty="0">
              <a:solidFill>
                <a:schemeClr val="bg1"/>
              </a:solidFill>
              <a:effectLst/>
              <a:latin typeface="+mj-lt"/>
              <a:ea typeface="Arial" panose="020B0604020202020204" pitchFamily="34" charset="0"/>
            </a:endParaRPr>
          </a:p>
          <a:p>
            <a:pPr fontAlgn="ctr"/>
            <a:r>
              <a:rPr lang="en-US" altLang="zh-CN" sz="2500" b="0" i="0" u="none" strike="noStrike" dirty="0">
                <a:solidFill>
                  <a:schemeClr val="bg1"/>
                </a:solidFill>
                <a:effectLst/>
                <a:latin typeface="+mj-lt"/>
                <a:ea typeface="Arial" panose="020B0604020202020204" pitchFamily="34" charset="0"/>
              </a:rPr>
              <a:t>Prajwal Kumar T                1BG23CS106</a:t>
            </a:r>
            <a:endParaRPr lang="en-US" altLang="zh-CN" sz="2500" b="0" i="0" u="none" strike="noStrike" dirty="0">
              <a:solidFill>
                <a:schemeClr val="bg1"/>
              </a:solidFill>
              <a:effectLst/>
              <a:latin typeface="+mj-lt"/>
              <a:ea typeface="Arial" panose="020B0604020202020204" pitchFamily="34" charset="0"/>
            </a:endParaRPr>
          </a:p>
        </p:txBody>
      </p:sp>
      <p:sp>
        <p:nvSpPr>
          <p:cNvPr id="2" name="文本框 1"/>
          <p:cNvSpPr txBox="1"/>
          <p:nvPr/>
        </p:nvSpPr>
        <p:spPr>
          <a:xfrm>
            <a:off x="1501140" y="2543810"/>
            <a:ext cx="9563735" cy="1299210"/>
          </a:xfrm>
          <a:prstGeom prst="rect">
            <a:avLst/>
          </a:prstGeom>
          <a:noFill/>
        </p:spPr>
        <p:txBody>
          <a:bodyPr wrap="square">
            <a:noAutofit/>
          </a:bodyPr>
          <a:lstStyle/>
          <a:p>
            <a:pPr algn="ctr" fontAlgn="ctr"/>
            <a:r>
              <a:rPr lang="en-US" altLang="en-US" sz="3000" b="1" i="0" u="none" strike="noStrike" dirty="0">
                <a:solidFill>
                  <a:schemeClr val="bg1"/>
                </a:solidFill>
                <a:effectLst/>
                <a:latin typeface="+mj-lt"/>
                <a:ea typeface="Arial" panose="020B0604020202020204" pitchFamily="34" charset="0"/>
              </a:rPr>
              <a:t>Project Title </a:t>
            </a:r>
            <a:r>
              <a:rPr lang="en-US" altLang="en-US" sz="3800" b="0" i="0" u="none" strike="noStrike" dirty="0">
                <a:solidFill>
                  <a:schemeClr val="bg1"/>
                </a:solidFill>
                <a:effectLst/>
                <a:latin typeface="+mj-lt"/>
                <a:ea typeface="Arial" panose="020B0604020202020204" pitchFamily="34" charset="0"/>
              </a:rPr>
              <a:t>:</a:t>
            </a:r>
            <a:r>
              <a:rPr lang="en-US" altLang="en-US" sz="3600" b="0" i="0" u="none" strike="noStrike" dirty="0">
                <a:solidFill>
                  <a:schemeClr val="bg1"/>
                </a:solidFill>
                <a:effectLst/>
                <a:latin typeface="+mj-lt"/>
                <a:ea typeface="Arial" panose="020B0604020202020204" pitchFamily="34" charset="0"/>
              </a:rPr>
              <a:t>AI Based Movie Recommendation</a:t>
            </a:r>
            <a:endParaRPr lang="en-US" altLang="en-US" sz="3600" b="0" i="0" u="none" strike="noStrike" dirty="0">
              <a:solidFill>
                <a:schemeClr val="bg1"/>
              </a:solidFill>
              <a:effectLst/>
              <a:latin typeface="+mj-lt"/>
              <a:ea typeface="Arial" panose="020B0604020202020204" pitchFamily="34" charset="0"/>
            </a:endParaRPr>
          </a:p>
        </p:txBody>
      </p:sp>
      <p:sp>
        <p:nvSpPr>
          <p:cNvPr id="6" name="Text Box 5"/>
          <p:cNvSpPr txBox="1"/>
          <p:nvPr/>
        </p:nvSpPr>
        <p:spPr>
          <a:xfrm>
            <a:off x="1197610" y="1080135"/>
            <a:ext cx="10304780" cy="1463675"/>
          </a:xfrm>
          <a:prstGeom prst="rect">
            <a:avLst/>
          </a:prstGeom>
          <a:noFill/>
        </p:spPr>
        <p:txBody>
          <a:bodyPr wrap="square" rtlCol="0">
            <a:noAutofit/>
          </a:bodyPr>
          <a:p>
            <a:r>
              <a:rPr lang="en-US" altLang="en-US" sz="3500">
                <a:solidFill>
                  <a:schemeClr val="bg1"/>
                </a:solidFill>
                <a:latin typeface="+mj-lt"/>
                <a:cs typeface="+mj-lt"/>
              </a:rPr>
              <a:t>           </a:t>
            </a:r>
            <a:r>
              <a:rPr lang="en-US" altLang="en-US" sz="3500" b="1">
                <a:solidFill>
                  <a:schemeClr val="bg1"/>
                </a:solidFill>
                <a:latin typeface="+mj-lt"/>
                <a:cs typeface="+mj-lt"/>
              </a:rPr>
              <a:t>Course </a:t>
            </a:r>
            <a:r>
              <a:rPr lang="en-US" altLang="en-US" sz="3500">
                <a:solidFill>
                  <a:schemeClr val="bg1"/>
                </a:solidFill>
                <a:latin typeface="+mj-lt"/>
                <a:cs typeface="+mj-lt"/>
              </a:rPr>
              <a:t>:      Deep Learning and           </a:t>
            </a:r>
            <a:endParaRPr lang="en-US" altLang="en-US" sz="3500">
              <a:solidFill>
                <a:schemeClr val="bg1"/>
              </a:solidFill>
              <a:latin typeface="+mj-lt"/>
              <a:cs typeface="+mj-lt"/>
            </a:endParaRPr>
          </a:p>
          <a:p>
            <a:pPr algn="ctr"/>
            <a:r>
              <a:rPr lang="en-US" altLang="en-US" sz="3500">
                <a:solidFill>
                  <a:schemeClr val="bg1"/>
                </a:solidFill>
                <a:latin typeface="+mj-lt"/>
                <a:cs typeface="+mj-lt"/>
              </a:rPr>
              <a:t>  Reinforcement Learning</a:t>
            </a:r>
            <a:endParaRPr lang="en-US" altLang="en-US" sz="3500">
              <a:solidFill>
                <a:schemeClr val="bg1"/>
              </a:solidFill>
              <a:latin typeface="+mj-lt"/>
              <a:cs typeface="+mj-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39" name="图片 38"/>
          <p:cNvPicPr>
            <a:picLocks noChangeAspect="1"/>
          </p:cNvPicPr>
          <p:nvPr/>
        </p:nvPicPr>
        <p:blipFill rotWithShape="1">
          <a:blip r:embed="rId2"/>
          <a:srcRect l="36713" t="47403" b="12967"/>
          <a:stretch>
            <a:fillRect/>
          </a:stretch>
        </p:blipFill>
        <p:spPr>
          <a:xfrm>
            <a:off x="0" y="-185"/>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sp>
        <p:nvSpPr>
          <p:cNvPr id="2" name="Text Box 1"/>
          <p:cNvSpPr txBox="1"/>
          <p:nvPr/>
        </p:nvSpPr>
        <p:spPr>
          <a:xfrm>
            <a:off x="666750" y="721360"/>
            <a:ext cx="7046595" cy="521970"/>
          </a:xfrm>
          <a:prstGeom prst="rect">
            <a:avLst/>
          </a:prstGeom>
          <a:noFill/>
        </p:spPr>
        <p:txBody>
          <a:bodyPr wrap="square" rtlCol="0">
            <a:spAutoFit/>
          </a:bodyPr>
          <a:p>
            <a:r>
              <a:rPr lang="en-US" altLang="en-US" sz="2800" b="1">
                <a:solidFill>
                  <a:schemeClr val="bg1"/>
                </a:solidFill>
                <a:latin typeface="Georgia" panose="02040502050405020303" charset="0"/>
                <a:cs typeface="Georgia" panose="02040502050405020303" charset="0"/>
              </a:rPr>
              <a:t>Appendix</a:t>
            </a:r>
            <a:endParaRPr lang="en-US" altLang="en-US" sz="2800" b="1">
              <a:solidFill>
                <a:schemeClr val="bg1"/>
              </a:solidFill>
              <a:latin typeface="Georgia" panose="02040502050405020303" charset="0"/>
              <a:cs typeface="Georgia" panose="02040502050405020303" charset="0"/>
            </a:endParaRPr>
          </a:p>
        </p:txBody>
      </p:sp>
      <p:sp>
        <p:nvSpPr>
          <p:cNvPr id="3" name="Text Box 2"/>
          <p:cNvSpPr txBox="1"/>
          <p:nvPr/>
        </p:nvSpPr>
        <p:spPr>
          <a:xfrm>
            <a:off x="666750" y="1578610"/>
            <a:ext cx="10688320" cy="1054100"/>
          </a:xfrm>
          <a:prstGeom prst="rect">
            <a:avLst/>
          </a:prstGeom>
          <a:noFill/>
        </p:spPr>
        <p:txBody>
          <a:bodyPr wrap="square" rtlCol="0">
            <a:noAutofit/>
          </a:bodyPr>
          <a:p>
            <a:pPr indent="0" algn="just">
              <a:lnSpc>
                <a:spcPct val="150000"/>
              </a:lnSpc>
              <a:buFont typeface="Arial" panose="020B0604020202020204" pitchFamily="34" charset="0"/>
              <a:buNone/>
            </a:pPr>
            <a:r>
              <a:rPr lang="en-US" altLang="en-US" sz="1900">
                <a:solidFill>
                  <a:schemeClr val="bg1"/>
                </a:solidFill>
                <a:latin typeface="Georgia" panose="02040502050405020303" charset="0"/>
                <a:cs typeface="Georgia" panose="02040502050405020303" charset="0"/>
              </a:rPr>
              <a:t>The appendix includes visual and technical details supporting the model’s performance and implementation. These can aid in better understanding and presentation of results.</a:t>
            </a:r>
            <a:endParaRPr lang="en-US" altLang="en-US" sz="1900">
              <a:solidFill>
                <a:schemeClr val="bg1"/>
              </a:solidFill>
              <a:latin typeface="Georgia" panose="02040502050405020303" charset="0"/>
              <a:cs typeface="Georgia" panose="02040502050405020303" charset="0"/>
            </a:endParaRPr>
          </a:p>
        </p:txBody>
      </p:sp>
      <p:sp>
        <p:nvSpPr>
          <p:cNvPr id="5" name="Text Box 4"/>
          <p:cNvSpPr txBox="1"/>
          <p:nvPr/>
        </p:nvSpPr>
        <p:spPr>
          <a:xfrm>
            <a:off x="666750" y="2682240"/>
            <a:ext cx="10668000" cy="2935605"/>
          </a:xfrm>
          <a:prstGeom prst="rect">
            <a:avLst/>
          </a:prstGeom>
          <a:noFill/>
        </p:spPr>
        <p:txBody>
          <a:bodyPr wrap="square" rtlCol="0">
            <a:noAutofit/>
          </a:bodyPr>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Used Python libraries like pandas, nltk, scikit-learn, and pickle for data processing and model development.</a:t>
            </a: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Processed TMDB 5000 Movies and Credits datasets to extract relevant features such as genres, cast, and overview.</a:t>
            </a: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Implemented custom functions for JSON parsing, text cleaning, stemming, and similarity calculation.</a:t>
            </a: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Exported essential artifacts (movies.pkl, similarity.pkl, movies.json) for frontend integration</a:t>
            </a:r>
            <a:r>
              <a:rPr lang="" altLang="en-US" sz="1900">
                <a:solidFill>
                  <a:schemeClr val="bg1"/>
                </a:solidFill>
                <a:latin typeface="Georgia" panose="02040502050405020303" charset="0"/>
                <a:cs typeface="Georgia" panose="02040502050405020303" charset="0"/>
              </a:rPr>
              <a:t> </a:t>
            </a:r>
            <a:r>
              <a:rPr lang="en-US" altLang="en-US" sz="1900">
                <a:solidFill>
                  <a:schemeClr val="bg1"/>
                </a:solidFill>
                <a:latin typeface="Georgia" panose="02040502050405020303" charset="0"/>
                <a:cs typeface="Georgia" panose="02040502050405020303" charset="0"/>
              </a:rPr>
              <a:t>and</a:t>
            </a:r>
            <a:r>
              <a:rPr lang="" altLang="en-US" sz="1900">
                <a:solidFill>
                  <a:schemeClr val="bg1"/>
                </a:solidFill>
                <a:latin typeface="Georgia" panose="02040502050405020303" charset="0"/>
                <a:cs typeface="Georgia" panose="02040502050405020303" charset="0"/>
              </a:rPr>
              <a:t> </a:t>
            </a:r>
            <a:r>
              <a:rPr lang="en-US" altLang="en-US" sz="1900">
                <a:solidFill>
                  <a:schemeClr val="bg1"/>
                </a:solidFill>
                <a:latin typeface="Georgia" panose="02040502050405020303" charset="0"/>
                <a:cs typeface="Georgia" panose="02040502050405020303" charset="0"/>
              </a:rPr>
              <a:t>deployment.</a:t>
            </a:r>
            <a:endParaRPr lang="en-US" altLang="en-US" sz="1900">
              <a:solidFill>
                <a:schemeClr val="bg1"/>
              </a:solidFill>
              <a:latin typeface="Georgia" panose="02040502050405020303" charset="0"/>
              <a:cs typeface="Georgia" panose="02040502050405020303"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38000">
              <a:srgbClr val="190985"/>
            </a:gs>
            <a:gs pos="100000">
              <a:srgbClr val="1B59A7"/>
            </a:gs>
          </a:gsLst>
          <a:lin ang="16200000" scaled="1"/>
          <a:tileRect/>
        </a:gradFill>
        <a:effectLst/>
      </p:bgPr>
    </p:bg>
    <p:spTree>
      <p:nvGrpSpPr>
        <p:cNvPr id="1" name=""/>
        <p:cNvGrpSpPr/>
        <p:nvPr/>
      </p:nvGrpSpPr>
      <p:grpSpPr>
        <a:xfrm>
          <a:off x="0" y="0"/>
          <a:ext cx="0" cy="0"/>
          <a:chOff x="0" y="0"/>
          <a:chExt cx="0" cy="0"/>
        </a:xfrm>
      </p:grpSpPr>
      <p:pic>
        <p:nvPicPr>
          <p:cNvPr id="90" name="图片 89"/>
          <p:cNvPicPr>
            <a:picLocks noChangeAspect="1"/>
          </p:cNvPicPr>
          <p:nvPr/>
        </p:nvPicPr>
        <p:blipFill>
          <a:blip r:embed="rId1"/>
          <a:srcRect r="24556" b="42640"/>
          <a:stretch>
            <a:fillRect/>
          </a:stretch>
        </p:blipFill>
        <p:spPr>
          <a:xfrm>
            <a:off x="3595572" y="322166"/>
            <a:ext cx="8596428" cy="6535834"/>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97" name="图片 96"/>
          <p:cNvPicPr>
            <a:picLocks noChangeAspect="1"/>
          </p:cNvPicPr>
          <p:nvPr/>
        </p:nvPicPr>
        <p:blipFill rotWithShape="1">
          <a:blip r:embed="rId2"/>
          <a:srcRect l="30135" t="41982" b="12967"/>
          <a:stretch>
            <a:fillRect/>
          </a:stretch>
        </p:blipFill>
        <p:spPr>
          <a:xfrm>
            <a:off x="0" y="0"/>
            <a:ext cx="10639842" cy="6858000"/>
          </a:xfrm>
          <a:custGeom>
            <a:avLst/>
            <a:gdLst>
              <a:gd name="connsiteX0" fmla="*/ 0 w 10639842"/>
              <a:gd name="connsiteY0" fmla="*/ 0 h 6858000"/>
              <a:gd name="connsiteX1" fmla="*/ 10639842 w 10639842"/>
              <a:gd name="connsiteY1" fmla="*/ 0 h 6858000"/>
              <a:gd name="connsiteX2" fmla="*/ 10639842 w 10639842"/>
              <a:gd name="connsiteY2" fmla="*/ 6858000 h 6858000"/>
              <a:gd name="connsiteX3" fmla="*/ 0 w 106398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639842" h="6858000">
                <a:moveTo>
                  <a:pt x="0" y="0"/>
                </a:moveTo>
                <a:lnTo>
                  <a:pt x="10639842" y="0"/>
                </a:lnTo>
                <a:lnTo>
                  <a:pt x="10639842" y="6858000"/>
                </a:lnTo>
                <a:lnTo>
                  <a:pt x="0" y="6858000"/>
                </a:lnTo>
                <a:close/>
              </a:path>
            </a:pathLst>
          </a:custGeom>
        </p:spPr>
      </p:pic>
      <p:pic>
        <p:nvPicPr>
          <p:cNvPr id="113" name="图片 112"/>
          <p:cNvPicPr>
            <a:picLocks noChangeAspect="1"/>
          </p:cNvPicPr>
          <p:nvPr/>
        </p:nvPicPr>
        <p:blipFill>
          <a:blip r:embed="rId3"/>
          <a:srcRect l="27603" t="64262"/>
          <a:stretch>
            <a:fillRect/>
          </a:stretch>
        </p:blipFill>
        <p:spPr>
          <a:xfrm>
            <a:off x="1" y="0"/>
            <a:ext cx="8550511" cy="4060993"/>
          </a:xfrm>
          <a:custGeom>
            <a:avLst/>
            <a:gdLst>
              <a:gd name="connsiteX0" fmla="*/ 0 w 8550511"/>
              <a:gd name="connsiteY0" fmla="*/ 0 h 4060993"/>
              <a:gd name="connsiteX1" fmla="*/ 8550511 w 8550511"/>
              <a:gd name="connsiteY1" fmla="*/ 0 h 4060993"/>
              <a:gd name="connsiteX2" fmla="*/ 8550511 w 8550511"/>
              <a:gd name="connsiteY2" fmla="*/ 4060993 h 4060993"/>
              <a:gd name="connsiteX3" fmla="*/ 0 w 8550511"/>
              <a:gd name="connsiteY3" fmla="*/ 4060993 h 4060993"/>
            </a:gdLst>
            <a:ahLst/>
            <a:cxnLst>
              <a:cxn ang="0">
                <a:pos x="connsiteX0" y="connsiteY0"/>
              </a:cxn>
              <a:cxn ang="0">
                <a:pos x="connsiteX1" y="connsiteY1"/>
              </a:cxn>
              <a:cxn ang="0">
                <a:pos x="connsiteX2" y="connsiteY2"/>
              </a:cxn>
              <a:cxn ang="0">
                <a:pos x="connsiteX3" y="connsiteY3"/>
              </a:cxn>
            </a:cxnLst>
            <a:rect l="l" t="t" r="r" b="b"/>
            <a:pathLst>
              <a:path w="8550511" h="4060993">
                <a:moveTo>
                  <a:pt x="0" y="0"/>
                </a:moveTo>
                <a:lnTo>
                  <a:pt x="8550511" y="0"/>
                </a:lnTo>
                <a:lnTo>
                  <a:pt x="8550511" y="4060993"/>
                </a:lnTo>
                <a:lnTo>
                  <a:pt x="0" y="4060993"/>
                </a:lnTo>
                <a:close/>
              </a:path>
            </a:pathLst>
          </a:custGeom>
        </p:spPr>
      </p:pic>
      <p:pic>
        <p:nvPicPr>
          <p:cNvPr id="119" name="图片 118"/>
          <p:cNvPicPr>
            <a:picLocks noChangeAspect="1"/>
          </p:cNvPicPr>
          <p:nvPr/>
        </p:nvPicPr>
        <p:blipFill rotWithShape="1">
          <a:blip r:embed="rId4"/>
          <a:srcRect l="-13545" t="1" r="34945" b="41439"/>
          <a:stretch>
            <a:fillRect/>
          </a:stretch>
        </p:blipFill>
        <p:spPr>
          <a:xfrm rot="605302">
            <a:off x="5994360" y="2794755"/>
            <a:ext cx="6459513" cy="4612577"/>
          </a:xfrm>
          <a:custGeom>
            <a:avLst/>
            <a:gdLst>
              <a:gd name="connsiteX0" fmla="*/ 0 w 6459513"/>
              <a:gd name="connsiteY0" fmla="*/ 0 h 4612577"/>
              <a:gd name="connsiteX1" fmla="*/ 5833918 w 6459513"/>
              <a:gd name="connsiteY1" fmla="*/ 0 h 4612577"/>
              <a:gd name="connsiteX2" fmla="*/ 6459513 w 6459513"/>
              <a:gd name="connsiteY2" fmla="*/ 3516206 h 4612577"/>
              <a:gd name="connsiteX3" fmla="*/ 297276 w 6459513"/>
              <a:gd name="connsiteY3" fmla="*/ 4612577 h 4612577"/>
            </a:gdLst>
            <a:ahLst/>
            <a:cxnLst>
              <a:cxn ang="0">
                <a:pos x="connsiteX0" y="connsiteY0"/>
              </a:cxn>
              <a:cxn ang="0">
                <a:pos x="connsiteX1" y="connsiteY1"/>
              </a:cxn>
              <a:cxn ang="0">
                <a:pos x="connsiteX2" y="connsiteY2"/>
              </a:cxn>
              <a:cxn ang="0">
                <a:pos x="connsiteX3" y="connsiteY3"/>
              </a:cxn>
            </a:cxnLst>
            <a:rect l="l" t="t" r="r" b="b"/>
            <a:pathLst>
              <a:path w="6459513" h="4612577">
                <a:moveTo>
                  <a:pt x="0" y="0"/>
                </a:moveTo>
                <a:lnTo>
                  <a:pt x="5833918" y="0"/>
                </a:lnTo>
                <a:lnTo>
                  <a:pt x="6459513" y="3516206"/>
                </a:lnTo>
                <a:lnTo>
                  <a:pt x="297276" y="4612577"/>
                </a:lnTo>
                <a:close/>
              </a:path>
            </a:pathLst>
          </a:custGeom>
        </p:spPr>
      </p:pic>
      <p:sp>
        <p:nvSpPr>
          <p:cNvPr id="2" name="文本框 1"/>
          <p:cNvSpPr txBox="1"/>
          <p:nvPr/>
        </p:nvSpPr>
        <p:spPr>
          <a:xfrm>
            <a:off x="3204845" y="2515235"/>
            <a:ext cx="5782945" cy="1251585"/>
          </a:xfrm>
          <a:prstGeom prst="rect">
            <a:avLst/>
          </a:prstGeom>
          <a:noFill/>
        </p:spPr>
        <p:txBody>
          <a:bodyPr wrap="square">
            <a:noAutofit/>
          </a:bodyPr>
          <a:lstStyle/>
          <a:p>
            <a:pPr fontAlgn="ctr"/>
            <a:r>
              <a:rPr lang="en-US" altLang="zh-CN" sz="8000" b="0" i="0" u="none" strike="noStrike" dirty="0">
                <a:solidFill>
                  <a:schemeClr val="bg1"/>
                </a:solidFill>
                <a:effectLst/>
                <a:latin typeface="+mj-lt"/>
                <a:ea typeface="Arial" panose="020B0604020202020204" pitchFamily="34" charset="0"/>
              </a:rPr>
              <a:t>Thank you</a:t>
            </a:r>
            <a:endParaRPr lang="en-US" altLang="zh-CN" sz="8000" b="0" i="0" u="none" strike="noStrike" dirty="0">
              <a:solidFill>
                <a:schemeClr val="bg1"/>
              </a:solidFill>
              <a:effectLst/>
              <a:latin typeface="+mj-lt"/>
              <a:ea typeface="Arial" panose="020B0604020202020204" pitchFamily="34" charset="0"/>
            </a:endParaRPr>
          </a:p>
          <a:p>
            <a:pPr fontAlgn="ctr"/>
            <a:endParaRPr lang="en-US" altLang="zh-CN" sz="8000" b="0" i="0" u="none" strike="noStrike" dirty="0">
              <a:solidFill>
                <a:schemeClr val="bg1"/>
              </a:solidFill>
              <a:effectLst/>
              <a:latin typeface="+mj-lt"/>
              <a:ea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39" name="图片 38"/>
          <p:cNvPicPr>
            <a:picLocks noChangeAspect="1"/>
          </p:cNvPicPr>
          <p:nvPr/>
        </p:nvPicPr>
        <p:blipFill rotWithShape="1">
          <a:blip r:embed="rId2"/>
          <a:srcRect l="36713" t="47403" b="12967"/>
          <a:stretch>
            <a:fillRect/>
          </a:stretch>
        </p:blipFill>
        <p:spPr>
          <a:xfrm>
            <a:off x="121920" y="100145"/>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sp>
        <p:nvSpPr>
          <p:cNvPr id="6" name="Text Box 5"/>
          <p:cNvSpPr txBox="1"/>
          <p:nvPr/>
        </p:nvSpPr>
        <p:spPr>
          <a:xfrm>
            <a:off x="655955" y="589280"/>
            <a:ext cx="5250815" cy="553085"/>
          </a:xfrm>
          <a:prstGeom prst="rect">
            <a:avLst/>
          </a:prstGeom>
          <a:noFill/>
        </p:spPr>
        <p:txBody>
          <a:bodyPr wrap="square" rtlCol="0">
            <a:spAutoFit/>
          </a:bodyPr>
          <a:p>
            <a:pPr algn="l"/>
            <a:r>
              <a:rPr lang="en-US" altLang="en-US" sz="3000" b="1">
                <a:solidFill>
                  <a:schemeClr val="bg1"/>
                </a:solidFill>
                <a:latin typeface="+mj-lt"/>
                <a:cs typeface="+mj-lt"/>
              </a:rPr>
              <a:t>Project Objective</a:t>
            </a:r>
            <a:endParaRPr lang="en-US" altLang="en-US" sz="3000" b="1">
              <a:solidFill>
                <a:schemeClr val="bg1"/>
              </a:solidFill>
              <a:latin typeface="+mj-lt"/>
              <a:cs typeface="+mj-lt"/>
            </a:endParaRPr>
          </a:p>
        </p:txBody>
      </p:sp>
      <p:sp>
        <p:nvSpPr>
          <p:cNvPr id="8" name="Text Box 7"/>
          <p:cNvSpPr txBox="1"/>
          <p:nvPr/>
        </p:nvSpPr>
        <p:spPr>
          <a:xfrm>
            <a:off x="655955" y="1574800"/>
            <a:ext cx="10596245" cy="1208405"/>
          </a:xfrm>
          <a:prstGeom prst="rect">
            <a:avLst/>
          </a:prstGeom>
          <a:noFill/>
        </p:spPr>
        <p:txBody>
          <a:bodyPr wrap="square" rtlCol="0">
            <a:noAutofit/>
          </a:bodyPr>
          <a:p>
            <a:pPr algn="just">
              <a:lnSpc>
                <a:spcPct val="150000"/>
              </a:lnSpc>
            </a:pPr>
            <a:r>
              <a:rPr lang="en-US" altLang="en-US" sz="1900">
                <a:solidFill>
                  <a:schemeClr val="bg1"/>
                </a:solidFill>
                <a:latin typeface="Georgia" panose="02040502050405020303" charset="0"/>
                <a:cs typeface="Georgia" panose="02040502050405020303" charset="0"/>
              </a:rPr>
              <a:t>The objective of the AI-based movie recommendation system is to provide users with personalized movie suggestions using machine learning and data analysis techniques. It aims to analyze user preferences, behavior, and ratings to enhance the viewing experience. The system adapts to individual tastes over time for more accurate recommendations. This ensures efficient content discovery and higher user engagement.</a:t>
            </a:r>
            <a:endParaRPr lang="en-US" altLang="en-US" sz="1900">
              <a:solidFill>
                <a:schemeClr val="bg1"/>
              </a:solidFill>
              <a:latin typeface="Georgia" panose="02040502050405020303" charset="0"/>
              <a:cs typeface="Georgia" panose="02040502050405020303" charset="0"/>
            </a:endParaRPr>
          </a:p>
        </p:txBody>
      </p:sp>
      <p:sp>
        <p:nvSpPr>
          <p:cNvPr id="3" name="Text Box 2"/>
          <p:cNvSpPr txBox="1"/>
          <p:nvPr/>
        </p:nvSpPr>
        <p:spPr>
          <a:xfrm>
            <a:off x="746125" y="3982720"/>
            <a:ext cx="10436860" cy="1778635"/>
          </a:xfrm>
          <a:prstGeom prst="rect">
            <a:avLst/>
          </a:prstGeom>
          <a:noFill/>
        </p:spPr>
        <p:txBody>
          <a:bodyPr wrap="square" rtlCol="0">
            <a:noAutofit/>
          </a:bodyPr>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Personalized Recommendations: Suggests movies based on user history and preferences.</a:t>
            </a: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Machine Learning Integration: Uses algorithms like collaborative and content-based filtering.</a:t>
            </a: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Real-Time Adaptation: Continuously updates recommendations as user behavior changes.</a:t>
            </a: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Scalable System Design: Capable of handling large user and movie datasets efficiently.</a:t>
            </a:r>
            <a:endParaRPr lang="en-US" altLang="en-US" sz="1900">
              <a:solidFill>
                <a:schemeClr val="bg1"/>
              </a:solidFill>
              <a:latin typeface="Georgia" panose="02040502050405020303" charset="0"/>
              <a:cs typeface="Georgia" panose="02040502050405020303"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1B56A6"/>
            </a:gs>
            <a:gs pos="76000">
              <a:srgbClr val="221195"/>
            </a:gs>
          </a:gsLst>
          <a:lin ang="5400000" scaled="1"/>
        </a:gra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a:srcRect l="1592" t="-2955" r="22964" b="59528"/>
          <a:stretch>
            <a:fillRect/>
          </a:stretch>
        </p:blipFill>
        <p:spPr>
          <a:xfrm flipH="1">
            <a:off x="153396" y="4797832"/>
            <a:ext cx="3579091" cy="2060168"/>
          </a:xfrm>
          <a:custGeom>
            <a:avLst/>
            <a:gdLst>
              <a:gd name="connsiteX0" fmla="*/ 3579091 w 3579091"/>
              <a:gd name="connsiteY0" fmla="*/ 0 h 2060168"/>
              <a:gd name="connsiteX1" fmla="*/ 0 w 3579091"/>
              <a:gd name="connsiteY1" fmla="*/ 0 h 2060168"/>
              <a:gd name="connsiteX2" fmla="*/ 0 w 3579091"/>
              <a:gd name="connsiteY2" fmla="*/ 2060168 h 2060168"/>
              <a:gd name="connsiteX3" fmla="*/ 3579091 w 3579091"/>
              <a:gd name="connsiteY3" fmla="*/ 2060168 h 2060168"/>
            </a:gdLst>
            <a:ahLst/>
            <a:cxnLst>
              <a:cxn ang="0">
                <a:pos x="connsiteX0" y="connsiteY0"/>
              </a:cxn>
              <a:cxn ang="0">
                <a:pos x="connsiteX1" y="connsiteY1"/>
              </a:cxn>
              <a:cxn ang="0">
                <a:pos x="connsiteX2" y="connsiteY2"/>
              </a:cxn>
              <a:cxn ang="0">
                <a:pos x="connsiteX3" y="connsiteY3"/>
              </a:cxn>
            </a:cxnLst>
            <a:rect l="l" t="t" r="r" b="b"/>
            <a:pathLst>
              <a:path w="3579091" h="2060168">
                <a:moveTo>
                  <a:pt x="3579091" y="0"/>
                </a:moveTo>
                <a:lnTo>
                  <a:pt x="0" y="0"/>
                </a:lnTo>
                <a:lnTo>
                  <a:pt x="0" y="2060168"/>
                </a:lnTo>
                <a:lnTo>
                  <a:pt x="3579091" y="2060168"/>
                </a:lnTo>
                <a:close/>
              </a:path>
            </a:pathLst>
          </a:custGeom>
        </p:spPr>
      </p:pic>
      <p:pic>
        <p:nvPicPr>
          <p:cNvPr id="13" name="图片 12"/>
          <p:cNvPicPr>
            <a:picLocks noChangeAspect="1"/>
          </p:cNvPicPr>
          <p:nvPr/>
        </p:nvPicPr>
        <p:blipFill rotWithShape="1">
          <a:blip r:embed="rId2"/>
          <a:srcRect l="46389" t="47807" b="12967"/>
          <a:stretch>
            <a:fillRect/>
          </a:stretch>
        </p:blipFill>
        <p:spPr>
          <a:xfrm flipH="1">
            <a:off x="8708932" y="0"/>
            <a:ext cx="3483068" cy="2547458"/>
          </a:xfrm>
          <a:custGeom>
            <a:avLst/>
            <a:gdLst>
              <a:gd name="connsiteX0" fmla="*/ 3483068 w 3483068"/>
              <a:gd name="connsiteY0" fmla="*/ 0 h 2547458"/>
              <a:gd name="connsiteX1" fmla="*/ 0 w 3483068"/>
              <a:gd name="connsiteY1" fmla="*/ 0 h 2547458"/>
              <a:gd name="connsiteX2" fmla="*/ 0 w 3483068"/>
              <a:gd name="connsiteY2" fmla="*/ 2547458 h 2547458"/>
              <a:gd name="connsiteX3" fmla="*/ 3483068 w 3483068"/>
              <a:gd name="connsiteY3" fmla="*/ 2547458 h 2547458"/>
            </a:gdLst>
            <a:ahLst/>
            <a:cxnLst>
              <a:cxn ang="0">
                <a:pos x="connsiteX0" y="connsiteY0"/>
              </a:cxn>
              <a:cxn ang="0">
                <a:pos x="connsiteX1" y="connsiteY1"/>
              </a:cxn>
              <a:cxn ang="0">
                <a:pos x="connsiteX2" y="connsiteY2"/>
              </a:cxn>
              <a:cxn ang="0">
                <a:pos x="connsiteX3" y="connsiteY3"/>
              </a:cxn>
            </a:cxnLst>
            <a:rect l="l" t="t" r="r" b="b"/>
            <a:pathLst>
              <a:path w="3483068" h="2547458">
                <a:moveTo>
                  <a:pt x="3483068" y="0"/>
                </a:moveTo>
                <a:lnTo>
                  <a:pt x="0" y="0"/>
                </a:lnTo>
                <a:lnTo>
                  <a:pt x="0" y="2547458"/>
                </a:lnTo>
                <a:lnTo>
                  <a:pt x="3483068" y="2547458"/>
                </a:lnTo>
                <a:close/>
              </a:path>
            </a:pathLst>
          </a:custGeom>
        </p:spPr>
      </p:pic>
      <p:sp>
        <p:nvSpPr>
          <p:cNvPr id="3" name="Text Box 2"/>
          <p:cNvSpPr txBox="1"/>
          <p:nvPr/>
        </p:nvSpPr>
        <p:spPr>
          <a:xfrm>
            <a:off x="1090295" y="819150"/>
            <a:ext cx="5606415" cy="791845"/>
          </a:xfrm>
          <a:prstGeom prst="rect">
            <a:avLst/>
          </a:prstGeom>
          <a:noFill/>
        </p:spPr>
        <p:txBody>
          <a:bodyPr wrap="square" rtlCol="0">
            <a:noAutofit/>
          </a:bodyPr>
          <a:p>
            <a:r>
              <a:rPr lang="en-US" altLang="en-US" sz="2600" b="1">
                <a:solidFill>
                  <a:schemeClr val="bg1"/>
                </a:solidFill>
                <a:latin typeface="Georgia" panose="02040502050405020303" charset="0"/>
                <a:cs typeface="Georgia" panose="02040502050405020303" charset="0"/>
              </a:rPr>
              <a:t>Methodology and Workflow:</a:t>
            </a:r>
            <a:endParaRPr lang="en-US" altLang="en-US" sz="2600" b="1">
              <a:solidFill>
                <a:schemeClr val="bg1"/>
              </a:solidFill>
              <a:latin typeface="Georgia" panose="02040502050405020303" charset="0"/>
              <a:cs typeface="Georgia" panose="02040502050405020303" charset="0"/>
            </a:endParaRPr>
          </a:p>
        </p:txBody>
      </p:sp>
      <p:sp>
        <p:nvSpPr>
          <p:cNvPr id="4" name="Text Box 3"/>
          <p:cNvSpPr txBox="1"/>
          <p:nvPr/>
        </p:nvSpPr>
        <p:spPr>
          <a:xfrm>
            <a:off x="1090295" y="1503680"/>
            <a:ext cx="10137140" cy="1407160"/>
          </a:xfrm>
          <a:prstGeom prst="rect">
            <a:avLst/>
          </a:prstGeom>
          <a:noFill/>
        </p:spPr>
        <p:txBody>
          <a:bodyPr wrap="square" rtlCol="0">
            <a:spAutoFit/>
          </a:bodyPr>
          <a:p>
            <a:pPr indent="0" algn="just">
              <a:lnSpc>
                <a:spcPct val="150000"/>
              </a:lnSpc>
              <a:buFont typeface="Arial" panose="020B0604020202020204" pitchFamily="34" charset="0"/>
              <a:buNone/>
            </a:pPr>
            <a:r>
              <a:rPr lang="en-US" altLang="en-US" sz="1900">
                <a:solidFill>
                  <a:schemeClr val="bg1"/>
                </a:solidFill>
                <a:latin typeface="Georgia" panose="02040502050405020303" charset="0"/>
                <a:cs typeface="Georgia" panose="02040502050405020303" charset="0"/>
              </a:rPr>
              <a:t>The AI-based movie recommendation system follows a structured methodology combining data collection, preprocessing, model training, and evaluation. It starts by gathering user and movie data, then cleans and processes it for use in training algorithms.</a:t>
            </a:r>
            <a:endParaRPr lang="en-US" altLang="en-US" sz="1900">
              <a:solidFill>
                <a:schemeClr val="bg1"/>
              </a:solidFill>
              <a:latin typeface="Georgia" panose="02040502050405020303" charset="0"/>
              <a:cs typeface="Georgia" panose="02040502050405020303" charset="0"/>
            </a:endParaRPr>
          </a:p>
        </p:txBody>
      </p:sp>
      <p:sp>
        <p:nvSpPr>
          <p:cNvPr id="2" name="Text Box 1"/>
          <p:cNvSpPr txBox="1"/>
          <p:nvPr/>
        </p:nvSpPr>
        <p:spPr>
          <a:xfrm>
            <a:off x="1156970" y="3192145"/>
            <a:ext cx="9365615" cy="2584450"/>
          </a:xfrm>
          <a:prstGeom prst="rect">
            <a:avLst/>
          </a:prstGeom>
          <a:noFill/>
        </p:spPr>
        <p:txBody>
          <a:bodyPr wrap="square" rtlCol="0">
            <a:spAutoFit/>
          </a:bodyPr>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sym typeface="+mn-ea"/>
              </a:rPr>
              <a:t>Dataset loaded from directory with labeled gesture classes.</a:t>
            </a:r>
            <a:endParaRPr lang="en-US" altLang="en-US">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rPr>
              <a:t>Data Preprocessing: Cleans, formats, and normalizes data for model input.</a:t>
            </a:r>
            <a:endParaRPr lang="en-US" altLang="en-US">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rPr>
              <a:t>Collaborative Filtering: Predicts preferences based on similar user behavior.</a:t>
            </a:r>
            <a:endParaRPr lang="en-US" altLang="en-US">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rPr>
              <a:t>Content-Based Filtering: Recommends movies using item features like genre or actors.</a:t>
            </a:r>
            <a:endParaRPr lang="en-US" altLang="en-US">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rPr>
              <a:t>Model Training and Testing: Builds and evaluates ML models for accuracy.</a:t>
            </a:r>
            <a:endParaRPr lang="en-US" altLang="en-US">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rPr>
              <a:t>Feedback Loop: Incorporates user feedback to refine and improve recommendations.</a:t>
            </a:r>
            <a:endParaRPr lang="en-US" altLang="en-US">
              <a:solidFill>
                <a:schemeClr val="bg1"/>
              </a:solidFill>
              <a:latin typeface="Georgia" panose="02040502050405020303" charset="0"/>
              <a:cs typeface="Georgia" panose="02040502050405020303"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39" name="图片 38"/>
          <p:cNvPicPr>
            <a:picLocks noChangeAspect="1"/>
          </p:cNvPicPr>
          <p:nvPr/>
        </p:nvPicPr>
        <p:blipFill rotWithShape="1">
          <a:blip r:embed="rId2"/>
          <a:srcRect l="36713" t="47403" b="12967"/>
          <a:stretch>
            <a:fillRect/>
          </a:stretch>
        </p:blipFill>
        <p:spPr>
          <a:xfrm>
            <a:off x="0" y="-185"/>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sp>
        <p:nvSpPr>
          <p:cNvPr id="8" name="Text Box 7"/>
          <p:cNvSpPr txBox="1"/>
          <p:nvPr/>
        </p:nvSpPr>
        <p:spPr>
          <a:xfrm>
            <a:off x="752475" y="231140"/>
            <a:ext cx="2903220" cy="645160"/>
          </a:xfrm>
          <a:prstGeom prst="rect">
            <a:avLst/>
          </a:prstGeom>
          <a:noFill/>
        </p:spPr>
        <p:txBody>
          <a:bodyPr wrap="square" rtlCol="0">
            <a:spAutoFit/>
          </a:bodyPr>
          <a:p>
            <a:r>
              <a:rPr lang="en-US" sz="3600" b="1">
                <a:solidFill>
                  <a:schemeClr val="bg1"/>
                </a:solidFill>
                <a:latin typeface="Georgia" panose="02040502050405020303" charset="0"/>
                <a:cs typeface="Georgia" panose="02040502050405020303" charset="0"/>
              </a:rPr>
              <a:t>Flowchart</a:t>
            </a:r>
            <a:endParaRPr lang="en-US" sz="3600" b="1">
              <a:solidFill>
                <a:schemeClr val="bg1"/>
              </a:solidFill>
              <a:latin typeface="Georgia" panose="02040502050405020303" charset="0"/>
              <a:cs typeface="Georgia" panose="02040502050405020303" charset="0"/>
            </a:endParaRPr>
          </a:p>
        </p:txBody>
      </p:sp>
      <p:pic>
        <p:nvPicPr>
          <p:cNvPr id="4" name="Picture 3" descr="movieeeees"/>
          <p:cNvPicPr>
            <a:picLocks noChangeAspect="1"/>
          </p:cNvPicPr>
          <p:nvPr/>
        </p:nvPicPr>
        <p:blipFill>
          <a:blip r:embed="rId3"/>
          <a:stretch>
            <a:fillRect/>
          </a:stretch>
        </p:blipFill>
        <p:spPr>
          <a:xfrm>
            <a:off x="3810000" y="876300"/>
            <a:ext cx="4572000" cy="555688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1B56A6"/>
            </a:gs>
            <a:gs pos="76000">
              <a:srgbClr val="221195"/>
            </a:gs>
          </a:gsLst>
          <a:lin ang="5400000" scaled="1"/>
        </a:gradFill>
        <a:effectLst/>
      </p:bgPr>
    </p:bg>
    <p:spTree>
      <p:nvGrpSpPr>
        <p:cNvPr id="1" name=""/>
        <p:cNvGrpSpPr/>
        <p:nvPr/>
      </p:nvGrpSpPr>
      <p:grpSpPr>
        <a:xfrm>
          <a:off x="0" y="0"/>
          <a:ext cx="0" cy="0"/>
          <a:chOff x="0" y="0"/>
          <a:chExt cx="0" cy="0"/>
        </a:xfrm>
      </p:grpSpPr>
      <p:pic>
        <p:nvPicPr>
          <p:cNvPr id="6" name="图片 5"/>
          <p:cNvPicPr>
            <a:picLocks noChangeAspect="1"/>
          </p:cNvPicPr>
          <p:nvPr/>
        </p:nvPicPr>
        <p:blipFill rotWithShape="1">
          <a:blip r:embed="rId1"/>
          <a:srcRect l="1592" t="-2955" r="22964" b="59528"/>
          <a:stretch>
            <a:fillRect/>
          </a:stretch>
        </p:blipFill>
        <p:spPr>
          <a:xfrm flipH="1">
            <a:off x="153396" y="4797832"/>
            <a:ext cx="3579091" cy="2060168"/>
          </a:xfrm>
          <a:custGeom>
            <a:avLst/>
            <a:gdLst>
              <a:gd name="connsiteX0" fmla="*/ 3579091 w 3579091"/>
              <a:gd name="connsiteY0" fmla="*/ 0 h 2060168"/>
              <a:gd name="connsiteX1" fmla="*/ 0 w 3579091"/>
              <a:gd name="connsiteY1" fmla="*/ 0 h 2060168"/>
              <a:gd name="connsiteX2" fmla="*/ 0 w 3579091"/>
              <a:gd name="connsiteY2" fmla="*/ 2060168 h 2060168"/>
              <a:gd name="connsiteX3" fmla="*/ 3579091 w 3579091"/>
              <a:gd name="connsiteY3" fmla="*/ 2060168 h 2060168"/>
            </a:gdLst>
            <a:ahLst/>
            <a:cxnLst>
              <a:cxn ang="0">
                <a:pos x="connsiteX0" y="connsiteY0"/>
              </a:cxn>
              <a:cxn ang="0">
                <a:pos x="connsiteX1" y="connsiteY1"/>
              </a:cxn>
              <a:cxn ang="0">
                <a:pos x="connsiteX2" y="connsiteY2"/>
              </a:cxn>
              <a:cxn ang="0">
                <a:pos x="connsiteX3" y="connsiteY3"/>
              </a:cxn>
            </a:cxnLst>
            <a:rect l="l" t="t" r="r" b="b"/>
            <a:pathLst>
              <a:path w="3579091" h="2060168">
                <a:moveTo>
                  <a:pt x="3579091" y="0"/>
                </a:moveTo>
                <a:lnTo>
                  <a:pt x="0" y="0"/>
                </a:lnTo>
                <a:lnTo>
                  <a:pt x="0" y="2060168"/>
                </a:lnTo>
                <a:lnTo>
                  <a:pt x="3579091" y="2060168"/>
                </a:lnTo>
                <a:close/>
              </a:path>
            </a:pathLst>
          </a:custGeom>
        </p:spPr>
      </p:pic>
      <p:pic>
        <p:nvPicPr>
          <p:cNvPr id="13" name="图片 12"/>
          <p:cNvPicPr>
            <a:picLocks noChangeAspect="1"/>
          </p:cNvPicPr>
          <p:nvPr/>
        </p:nvPicPr>
        <p:blipFill rotWithShape="1">
          <a:blip r:embed="rId2"/>
          <a:srcRect l="46389" t="47807" b="12967"/>
          <a:stretch>
            <a:fillRect/>
          </a:stretch>
        </p:blipFill>
        <p:spPr>
          <a:xfrm flipH="1">
            <a:off x="8708932" y="0"/>
            <a:ext cx="3483068" cy="2547458"/>
          </a:xfrm>
          <a:custGeom>
            <a:avLst/>
            <a:gdLst>
              <a:gd name="connsiteX0" fmla="*/ 3483068 w 3483068"/>
              <a:gd name="connsiteY0" fmla="*/ 0 h 2547458"/>
              <a:gd name="connsiteX1" fmla="*/ 0 w 3483068"/>
              <a:gd name="connsiteY1" fmla="*/ 0 h 2547458"/>
              <a:gd name="connsiteX2" fmla="*/ 0 w 3483068"/>
              <a:gd name="connsiteY2" fmla="*/ 2547458 h 2547458"/>
              <a:gd name="connsiteX3" fmla="*/ 3483068 w 3483068"/>
              <a:gd name="connsiteY3" fmla="*/ 2547458 h 2547458"/>
            </a:gdLst>
            <a:ahLst/>
            <a:cxnLst>
              <a:cxn ang="0">
                <a:pos x="connsiteX0" y="connsiteY0"/>
              </a:cxn>
              <a:cxn ang="0">
                <a:pos x="connsiteX1" y="connsiteY1"/>
              </a:cxn>
              <a:cxn ang="0">
                <a:pos x="connsiteX2" y="connsiteY2"/>
              </a:cxn>
              <a:cxn ang="0">
                <a:pos x="connsiteX3" y="connsiteY3"/>
              </a:cxn>
            </a:cxnLst>
            <a:rect l="l" t="t" r="r" b="b"/>
            <a:pathLst>
              <a:path w="3483068" h="2547458">
                <a:moveTo>
                  <a:pt x="3483068" y="0"/>
                </a:moveTo>
                <a:lnTo>
                  <a:pt x="0" y="0"/>
                </a:lnTo>
                <a:lnTo>
                  <a:pt x="0" y="2547458"/>
                </a:lnTo>
                <a:lnTo>
                  <a:pt x="3483068" y="2547458"/>
                </a:lnTo>
                <a:close/>
              </a:path>
            </a:pathLst>
          </a:custGeom>
        </p:spPr>
      </p:pic>
      <p:sp>
        <p:nvSpPr>
          <p:cNvPr id="2" name="Text Box 1"/>
          <p:cNvSpPr txBox="1"/>
          <p:nvPr/>
        </p:nvSpPr>
        <p:spPr>
          <a:xfrm>
            <a:off x="744855" y="688340"/>
            <a:ext cx="5465445" cy="521970"/>
          </a:xfrm>
          <a:prstGeom prst="rect">
            <a:avLst/>
          </a:prstGeom>
          <a:noFill/>
        </p:spPr>
        <p:txBody>
          <a:bodyPr wrap="square" rtlCol="0">
            <a:spAutoFit/>
          </a:bodyPr>
          <a:p>
            <a:r>
              <a:rPr lang="en-US" altLang="en-US" sz="2800" b="1">
                <a:solidFill>
                  <a:schemeClr val="bg1"/>
                </a:solidFill>
                <a:latin typeface="Georgia" panose="02040502050405020303" charset="0"/>
                <a:cs typeface="Georgia" panose="02040502050405020303" charset="0"/>
              </a:rPr>
              <a:t>Key Assumptions</a:t>
            </a:r>
            <a:endParaRPr lang="en-US" altLang="en-US" sz="2800" b="1">
              <a:solidFill>
                <a:schemeClr val="bg1"/>
              </a:solidFill>
              <a:latin typeface="Georgia" panose="02040502050405020303" charset="0"/>
              <a:cs typeface="Georgia" panose="02040502050405020303" charset="0"/>
            </a:endParaRPr>
          </a:p>
        </p:txBody>
      </p:sp>
      <p:sp>
        <p:nvSpPr>
          <p:cNvPr id="5" name="Text Box 4"/>
          <p:cNvSpPr txBox="1"/>
          <p:nvPr/>
        </p:nvSpPr>
        <p:spPr>
          <a:xfrm>
            <a:off x="744855" y="1362075"/>
            <a:ext cx="10556875" cy="1431925"/>
          </a:xfrm>
          <a:prstGeom prst="rect">
            <a:avLst/>
          </a:prstGeom>
          <a:noFill/>
        </p:spPr>
        <p:txBody>
          <a:bodyPr wrap="square" rtlCol="0">
            <a:noAutofit/>
          </a:bodyPr>
          <a:p>
            <a:pPr indent="0">
              <a:lnSpc>
                <a:spcPct val="150000"/>
              </a:lnSpc>
              <a:spcBef>
                <a:spcPts val="0"/>
              </a:spcBef>
              <a:spcAft>
                <a:spcPts val="0"/>
              </a:spcAft>
              <a:buFont typeface="Arial" panose="020B0604020202020204" pitchFamily="34" charset="0"/>
              <a:buNone/>
            </a:pPr>
            <a:r>
              <a:rPr lang="en-US" altLang="en-US" sz="1900">
                <a:solidFill>
                  <a:schemeClr val="bg1"/>
                </a:solidFill>
                <a:latin typeface="Georgia" panose="02040502050405020303" charset="0"/>
                <a:cs typeface="Georgia" panose="02040502050405020303" charset="0"/>
              </a:rPr>
              <a:t>The AI-based movie recommendation system assumes that users' past behaviors and preferences accurately reflect their future choices. It also assumes the availability of sufficient and relevant data for effective learning. The system relies on the assumption that user feedback is honest and consistent.</a:t>
            </a:r>
            <a:endParaRPr lang="en-US" altLang="en-US" sz="1900">
              <a:solidFill>
                <a:schemeClr val="bg1"/>
              </a:solidFill>
              <a:latin typeface="Georgia" panose="02040502050405020303" charset="0"/>
              <a:cs typeface="Georgia" panose="02040502050405020303" charset="0"/>
            </a:endParaRPr>
          </a:p>
          <a:p>
            <a:pPr indent="0">
              <a:lnSpc>
                <a:spcPct val="120000"/>
              </a:lnSpc>
              <a:spcBef>
                <a:spcPts val="0"/>
              </a:spcBef>
              <a:spcAft>
                <a:spcPts val="0"/>
              </a:spcAft>
              <a:buFont typeface="Arial" panose="020B0604020202020204" pitchFamily="34" charset="0"/>
              <a:buNone/>
            </a:pPr>
            <a:endParaRPr lang="en-US" altLang="en-US" sz="2200">
              <a:solidFill>
                <a:schemeClr val="bg1"/>
              </a:solidFill>
              <a:latin typeface="Georgia" panose="02040502050405020303" charset="0"/>
              <a:cs typeface="Georgia" panose="02040502050405020303" charset="0"/>
            </a:endParaRPr>
          </a:p>
          <a:p>
            <a:pPr marL="285750" indent="-285750">
              <a:lnSpc>
                <a:spcPct val="150000"/>
              </a:lnSpc>
              <a:spcBef>
                <a:spcPts val="0"/>
              </a:spcBef>
              <a:spcAft>
                <a:spcPts val="0"/>
              </a:spcAft>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User Behavior Consistency: Assumes past preferences predict future interests.</a:t>
            </a:r>
            <a:endParaRPr lang="en-US" altLang="en-US" sz="1900">
              <a:solidFill>
                <a:schemeClr val="bg1"/>
              </a:solidFill>
              <a:latin typeface="Georgia" panose="02040502050405020303" charset="0"/>
              <a:cs typeface="Georgia" panose="02040502050405020303" charset="0"/>
            </a:endParaRPr>
          </a:p>
          <a:p>
            <a:pPr marL="285750" indent="-285750">
              <a:lnSpc>
                <a:spcPct val="150000"/>
              </a:lnSpc>
              <a:spcBef>
                <a:spcPts val="0"/>
              </a:spcBef>
              <a:spcAft>
                <a:spcPts val="0"/>
              </a:spcAft>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Data Availability: Relies on rich datasets for model accuracy.</a:t>
            </a:r>
            <a:endParaRPr lang="en-US" altLang="en-US" sz="1900">
              <a:solidFill>
                <a:schemeClr val="bg1"/>
              </a:solidFill>
              <a:latin typeface="Georgia" panose="02040502050405020303" charset="0"/>
              <a:cs typeface="Georgia" panose="02040502050405020303" charset="0"/>
            </a:endParaRPr>
          </a:p>
          <a:p>
            <a:pPr marL="285750" indent="-285750">
              <a:lnSpc>
                <a:spcPct val="150000"/>
              </a:lnSpc>
              <a:spcBef>
                <a:spcPts val="0"/>
              </a:spcBef>
              <a:spcAft>
                <a:spcPts val="0"/>
              </a:spcAft>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Honest Feedback: Trusts user ratings and interactions reflect true opinions.</a:t>
            </a:r>
            <a:endParaRPr lang="en-US" altLang="en-US" sz="1900">
              <a:solidFill>
                <a:schemeClr val="bg1"/>
              </a:solidFill>
              <a:latin typeface="Georgia" panose="02040502050405020303" charset="0"/>
              <a:cs typeface="Georgia" panose="02040502050405020303" charset="0"/>
            </a:endParaRPr>
          </a:p>
          <a:p>
            <a:pPr marL="285750" indent="-285750">
              <a:lnSpc>
                <a:spcPct val="150000"/>
              </a:lnSpc>
              <a:spcBef>
                <a:spcPts val="0"/>
              </a:spcBef>
              <a:spcAft>
                <a:spcPts val="0"/>
              </a:spcAft>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Feature Relevance: Believes movie attributes impact recommendation success.</a:t>
            </a:r>
            <a:endParaRPr lang="en-US" altLang="en-US" sz="1900">
              <a:solidFill>
                <a:schemeClr val="bg1"/>
              </a:solidFill>
              <a:latin typeface="Georgia" panose="02040502050405020303" charset="0"/>
              <a:cs typeface="Georgia" panose="02040502050405020303"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39" name="图片 38"/>
          <p:cNvPicPr>
            <a:picLocks noChangeAspect="1"/>
          </p:cNvPicPr>
          <p:nvPr/>
        </p:nvPicPr>
        <p:blipFill rotWithShape="1">
          <a:blip r:embed="rId2"/>
          <a:srcRect l="36713" t="47403" b="12967"/>
          <a:stretch>
            <a:fillRect/>
          </a:stretch>
        </p:blipFill>
        <p:spPr>
          <a:xfrm>
            <a:off x="121920" y="100145"/>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sp>
        <p:nvSpPr>
          <p:cNvPr id="6" name="Text Box 5"/>
          <p:cNvSpPr txBox="1"/>
          <p:nvPr/>
        </p:nvSpPr>
        <p:spPr>
          <a:xfrm>
            <a:off x="655955" y="589280"/>
            <a:ext cx="5761355" cy="553085"/>
          </a:xfrm>
          <a:prstGeom prst="rect">
            <a:avLst/>
          </a:prstGeom>
          <a:noFill/>
        </p:spPr>
        <p:txBody>
          <a:bodyPr wrap="square" rtlCol="0">
            <a:spAutoFit/>
          </a:bodyPr>
          <a:p>
            <a:pPr algn="l"/>
            <a:r>
              <a:rPr lang="en-US" altLang="en-US" sz="3000" b="1">
                <a:solidFill>
                  <a:schemeClr val="bg1"/>
                </a:solidFill>
                <a:latin typeface="+mj-lt"/>
                <a:cs typeface="+mj-lt"/>
              </a:rPr>
              <a:t>Model Evaluation and Analysis</a:t>
            </a:r>
            <a:endParaRPr lang="en-US" altLang="en-US" sz="3000" b="1">
              <a:solidFill>
                <a:schemeClr val="bg1"/>
              </a:solidFill>
              <a:latin typeface="+mj-lt"/>
              <a:cs typeface="+mj-lt"/>
            </a:endParaRPr>
          </a:p>
        </p:txBody>
      </p:sp>
      <p:sp>
        <p:nvSpPr>
          <p:cNvPr id="8" name="Text Box 7"/>
          <p:cNvSpPr txBox="1"/>
          <p:nvPr/>
        </p:nvSpPr>
        <p:spPr>
          <a:xfrm>
            <a:off x="655955" y="1574800"/>
            <a:ext cx="10974070" cy="1208405"/>
          </a:xfrm>
          <a:prstGeom prst="rect">
            <a:avLst/>
          </a:prstGeom>
          <a:noFill/>
        </p:spPr>
        <p:txBody>
          <a:bodyPr wrap="square" rtlCol="0">
            <a:noAutofit/>
          </a:bodyPr>
          <a:p>
            <a:pPr algn="just">
              <a:lnSpc>
                <a:spcPct val="150000"/>
              </a:lnSpc>
            </a:pPr>
            <a:r>
              <a:rPr lang="en-US" altLang="en-US" sz="1900">
                <a:solidFill>
                  <a:schemeClr val="bg1"/>
                </a:solidFill>
                <a:latin typeface="Georgia" panose="02040502050405020303" charset="0"/>
                <a:cs typeface="Georgia" panose="02040502050405020303" charset="0"/>
              </a:rPr>
              <a:t>The AI-based movie recommendation system undergoes evaluation to ensure accuracy, relevance, and user satisfaction. Performance is measured using metrics like precision, recall, and RMSE. It also involves analyzing user engagement and recommendation diversity.</a:t>
            </a:r>
            <a:endParaRPr lang="en-US" altLang="en-US" sz="1900">
              <a:solidFill>
                <a:schemeClr val="bg1"/>
              </a:solidFill>
              <a:latin typeface="Georgia" panose="02040502050405020303" charset="0"/>
              <a:cs typeface="Georgia" panose="02040502050405020303" charset="0"/>
            </a:endParaRPr>
          </a:p>
        </p:txBody>
      </p:sp>
      <p:sp>
        <p:nvSpPr>
          <p:cNvPr id="3" name="Text Box 2"/>
          <p:cNvSpPr txBox="1"/>
          <p:nvPr/>
        </p:nvSpPr>
        <p:spPr>
          <a:xfrm>
            <a:off x="746125" y="3317240"/>
            <a:ext cx="10436860" cy="2670810"/>
          </a:xfrm>
          <a:prstGeom prst="rect">
            <a:avLst/>
          </a:prstGeom>
          <a:noFill/>
        </p:spPr>
        <p:txBody>
          <a:bodyPr wrap="square" rtlCol="0">
            <a:noAutofit/>
          </a:bodyPr>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rPr>
              <a:t>Performance Metrics: Uses precision, recall, F1-score, and RMSE for accuracy checks.</a:t>
            </a:r>
            <a:endParaRPr lang="en-US" altLang="en-US">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rPr>
              <a:t>User Engagement Analysis: Evaluates how users interact with recommended content.</a:t>
            </a:r>
            <a:endParaRPr lang="en-US" altLang="en-US">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rPr>
              <a:t>Diversity and Novelty Checks: Ensures varied and fresh recommendations.</a:t>
            </a:r>
            <a:endParaRPr lang="en-US" altLang="en-US">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a:solidFill>
                  <a:schemeClr val="bg1"/>
                </a:solidFill>
                <a:latin typeface="Georgia" panose="02040502050405020303" charset="0"/>
                <a:cs typeface="Georgia" panose="02040502050405020303" charset="0"/>
              </a:rPr>
              <a:t>Continuous Improvement: Regularly updates models based on evaluation feedback.</a:t>
            </a:r>
            <a:endParaRPr lang="en-US" altLang="en-US">
              <a:solidFill>
                <a:schemeClr val="bg1"/>
              </a:solidFill>
              <a:latin typeface="Georgia" panose="02040502050405020303" charset="0"/>
              <a:cs typeface="Georgia" panose="02040502050405020303" charset="0"/>
            </a:endParaRPr>
          </a:p>
          <a:p>
            <a:pPr indent="0">
              <a:lnSpc>
                <a:spcPct val="150000"/>
              </a:lnSpc>
              <a:buFont typeface="Arial" panose="020B0604020202020204" pitchFamily="34" charset="0"/>
              <a:buNone/>
            </a:pPr>
            <a:endParaRPr lang="en-US" altLang="en-US">
              <a:solidFill>
                <a:schemeClr val="bg1"/>
              </a:solidFill>
              <a:latin typeface="Georgia" panose="02040502050405020303" charset="0"/>
              <a:cs typeface="Georgia" panose="02040502050405020303"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39" name="图片 38"/>
          <p:cNvPicPr>
            <a:picLocks noChangeAspect="1"/>
          </p:cNvPicPr>
          <p:nvPr/>
        </p:nvPicPr>
        <p:blipFill rotWithShape="1">
          <a:blip r:embed="rId2"/>
          <a:srcRect l="36713" t="47403" b="12967"/>
          <a:stretch>
            <a:fillRect/>
          </a:stretch>
        </p:blipFill>
        <p:spPr>
          <a:xfrm>
            <a:off x="121920" y="100145"/>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sp>
        <p:nvSpPr>
          <p:cNvPr id="6" name="Text Box 5"/>
          <p:cNvSpPr txBox="1"/>
          <p:nvPr/>
        </p:nvSpPr>
        <p:spPr>
          <a:xfrm>
            <a:off x="661035" y="706755"/>
            <a:ext cx="6447155" cy="506730"/>
          </a:xfrm>
          <a:prstGeom prst="rect">
            <a:avLst/>
          </a:prstGeom>
          <a:noFill/>
        </p:spPr>
        <p:txBody>
          <a:bodyPr wrap="square" rtlCol="0">
            <a:spAutoFit/>
          </a:bodyPr>
          <a:p>
            <a:pPr algn="l"/>
            <a:r>
              <a:rPr lang="en-US" altLang="en-US" sz="2700" b="1">
                <a:solidFill>
                  <a:schemeClr val="bg1"/>
                </a:solidFill>
                <a:latin typeface="+mj-lt"/>
                <a:cs typeface="+mj-lt"/>
              </a:rPr>
              <a:t> Project Summary and Outcomes</a:t>
            </a:r>
            <a:endParaRPr lang="en-US" altLang="en-US" sz="2700" b="1">
              <a:solidFill>
                <a:schemeClr val="bg1"/>
              </a:solidFill>
              <a:latin typeface="+mj-lt"/>
              <a:cs typeface="+mj-lt"/>
            </a:endParaRPr>
          </a:p>
        </p:txBody>
      </p:sp>
      <p:sp>
        <p:nvSpPr>
          <p:cNvPr id="8" name="Text Box 7"/>
          <p:cNvSpPr txBox="1"/>
          <p:nvPr/>
        </p:nvSpPr>
        <p:spPr>
          <a:xfrm>
            <a:off x="747395" y="1574800"/>
            <a:ext cx="10436860" cy="1208405"/>
          </a:xfrm>
          <a:prstGeom prst="rect">
            <a:avLst/>
          </a:prstGeom>
          <a:noFill/>
        </p:spPr>
        <p:txBody>
          <a:bodyPr wrap="square" rtlCol="0">
            <a:noAutofit/>
          </a:bodyPr>
          <a:p>
            <a:pPr algn="just">
              <a:lnSpc>
                <a:spcPct val="150000"/>
              </a:lnSpc>
            </a:pPr>
            <a:r>
              <a:rPr lang="en-US" altLang="en-US" sz="1900">
                <a:solidFill>
                  <a:schemeClr val="bg1"/>
                </a:solidFill>
                <a:latin typeface="Georgia" panose="02040502050405020303" charset="0"/>
                <a:cs typeface="Georgia" panose="02040502050405020303" charset="0"/>
              </a:rPr>
              <a:t>This project builds a Content-Based Movie Recommendation System using movie metadata such as genres, cast, crew, keywords, and overview. It processes and combines these textual features into a unified format and transforms them into numerical vectors. Cosine similarity is then used to compute how closely movies are related. The system ultimately recommends the top similar movies based on user input.</a:t>
            </a:r>
            <a:endParaRPr lang="en-US" altLang="en-US" sz="1900">
              <a:solidFill>
                <a:schemeClr val="bg1"/>
              </a:solidFill>
              <a:latin typeface="Georgia" panose="02040502050405020303" charset="0"/>
              <a:cs typeface="Georgia" panose="02040502050405020303" charset="0"/>
            </a:endParaRPr>
          </a:p>
          <a:p>
            <a:pPr algn="just"/>
            <a:endParaRPr lang="en-US" altLang="en-US" sz="1900">
              <a:solidFill>
                <a:schemeClr val="bg1"/>
              </a:solidFill>
              <a:latin typeface="Georgia" panose="02040502050405020303" charset="0"/>
              <a:cs typeface="Georgia" panose="02040502050405020303" charset="0"/>
            </a:endParaRPr>
          </a:p>
        </p:txBody>
      </p:sp>
      <p:sp>
        <p:nvSpPr>
          <p:cNvPr id="3" name="Text Box 2"/>
          <p:cNvSpPr txBox="1"/>
          <p:nvPr/>
        </p:nvSpPr>
        <p:spPr>
          <a:xfrm>
            <a:off x="747395" y="3683635"/>
            <a:ext cx="10436860" cy="2329815"/>
          </a:xfrm>
          <a:prstGeom prst="rect">
            <a:avLst/>
          </a:prstGeom>
          <a:noFill/>
        </p:spPr>
        <p:txBody>
          <a:bodyPr wrap="square" rtlCol="0">
            <a:noAutofit/>
          </a:bodyPr>
          <a:p>
            <a:pPr marL="285750" indent="-285750">
              <a:buFont typeface="Arial" panose="020B0604020202020204" pitchFamily="34" charset="0"/>
              <a:buChar char="•"/>
            </a:pP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Extracts and cleans movie data from multiple sources (movies and credits datasets).</a:t>
            </a: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Combines essential features (genres, cast, overview, director) into one unified tag.</a:t>
            </a: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Applies NLP preprocessing including stemming and vectorization using CountVectorizer.</a:t>
            </a:r>
            <a:endParaRPr lang="en-US" altLang="en-US" sz="1900">
              <a:solidFill>
                <a:schemeClr val="bg1"/>
              </a:solidFill>
              <a:latin typeface="Georgia" panose="02040502050405020303" charset="0"/>
              <a:cs typeface="Georgia" panose="02040502050405020303" charset="0"/>
            </a:endParaRPr>
          </a:p>
          <a:p>
            <a:pPr marL="285750" indent="-285750" algn="just">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Uses cosine similarity to identify and recommend the most</a:t>
            </a:r>
            <a:r>
              <a:rPr lang="" altLang="en-US" sz="1900">
                <a:solidFill>
                  <a:schemeClr val="bg1"/>
                </a:solidFill>
                <a:latin typeface="Georgia" panose="02040502050405020303" charset="0"/>
                <a:cs typeface="Georgia" panose="02040502050405020303" charset="0"/>
              </a:rPr>
              <a:t> </a:t>
            </a:r>
            <a:r>
              <a:rPr lang="en-US" altLang="en-US" sz="1900">
                <a:solidFill>
                  <a:schemeClr val="bg1"/>
                </a:solidFill>
                <a:latin typeface="Georgia" panose="02040502050405020303" charset="0"/>
                <a:cs typeface="Georgia" panose="02040502050405020303" charset="0"/>
              </a:rPr>
              <a:t>similar</a:t>
            </a:r>
            <a:r>
              <a:rPr lang="" altLang="en-US" sz="1900">
                <a:solidFill>
                  <a:schemeClr val="bg1"/>
                </a:solidFill>
                <a:latin typeface="Georgia" panose="02040502050405020303" charset="0"/>
                <a:cs typeface="Georgia" panose="02040502050405020303" charset="0"/>
              </a:rPr>
              <a:t> </a:t>
            </a:r>
            <a:r>
              <a:rPr lang="en-US" altLang="en-US" sz="1900">
                <a:solidFill>
                  <a:schemeClr val="bg1"/>
                </a:solidFill>
                <a:latin typeface="Georgia" panose="02040502050405020303" charset="0"/>
                <a:cs typeface="Georgia" panose="02040502050405020303" charset="0"/>
              </a:rPr>
              <a:t>movies.</a:t>
            </a:r>
            <a:endParaRPr lang="en-US" altLang="en-US" sz="1900">
              <a:solidFill>
                <a:schemeClr val="bg1"/>
              </a:solidFill>
              <a:latin typeface="Georgia" panose="02040502050405020303" charset="0"/>
              <a:cs typeface="Georgia" panose="02040502050405020303"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39" name="图片 38"/>
          <p:cNvPicPr>
            <a:picLocks noChangeAspect="1"/>
          </p:cNvPicPr>
          <p:nvPr/>
        </p:nvPicPr>
        <p:blipFill rotWithShape="1">
          <a:blip r:embed="rId2"/>
          <a:srcRect l="36713" t="47403" b="12967"/>
          <a:stretch>
            <a:fillRect/>
          </a:stretch>
        </p:blipFill>
        <p:spPr>
          <a:xfrm>
            <a:off x="0" y="-185"/>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sp>
        <p:nvSpPr>
          <p:cNvPr id="2" name="Text Box 1"/>
          <p:cNvSpPr txBox="1"/>
          <p:nvPr/>
        </p:nvSpPr>
        <p:spPr>
          <a:xfrm>
            <a:off x="666750" y="276225"/>
            <a:ext cx="7046595" cy="445135"/>
          </a:xfrm>
          <a:prstGeom prst="rect">
            <a:avLst/>
          </a:prstGeom>
          <a:noFill/>
        </p:spPr>
        <p:txBody>
          <a:bodyPr wrap="square" rtlCol="0">
            <a:spAutoFit/>
          </a:bodyPr>
          <a:p>
            <a:r>
              <a:rPr lang="en-US" altLang="en-US" sz="2300" b="1">
                <a:solidFill>
                  <a:schemeClr val="bg1"/>
                </a:solidFill>
                <a:latin typeface="Georgia" panose="02040502050405020303" charset="0"/>
                <a:cs typeface="Georgia" panose="02040502050405020303" charset="0"/>
              </a:rPr>
              <a:t> Future Improvements and Extensions</a:t>
            </a:r>
            <a:endParaRPr lang="en-US" altLang="en-US" sz="2300" b="1">
              <a:solidFill>
                <a:schemeClr val="bg1"/>
              </a:solidFill>
              <a:latin typeface="Georgia" panose="02040502050405020303" charset="0"/>
              <a:cs typeface="Georgia" panose="02040502050405020303" charset="0"/>
            </a:endParaRPr>
          </a:p>
        </p:txBody>
      </p:sp>
      <p:sp>
        <p:nvSpPr>
          <p:cNvPr id="3" name="Text Box 2"/>
          <p:cNvSpPr txBox="1"/>
          <p:nvPr/>
        </p:nvSpPr>
        <p:spPr>
          <a:xfrm>
            <a:off x="666750" y="908685"/>
            <a:ext cx="10688320" cy="909320"/>
          </a:xfrm>
          <a:prstGeom prst="rect">
            <a:avLst/>
          </a:prstGeom>
          <a:noFill/>
        </p:spPr>
        <p:txBody>
          <a:bodyPr wrap="square" rtlCol="0">
            <a:spAutoFit/>
          </a:bodyPr>
          <a:p>
            <a:pPr indent="0">
              <a:lnSpc>
                <a:spcPct val="140000"/>
              </a:lnSpc>
              <a:buFont typeface="Arial" panose="020B0604020202020204" pitchFamily="34" charset="0"/>
              <a:buNone/>
            </a:pPr>
            <a:r>
              <a:rPr lang="en-US" altLang="en-US" sz="1900">
                <a:solidFill>
                  <a:schemeClr val="bg1"/>
                </a:solidFill>
                <a:latin typeface="Georgia" panose="02040502050405020303" charset="0"/>
                <a:cs typeface="Georgia" panose="02040502050405020303" charset="0"/>
              </a:rPr>
              <a:t>Future versions of the model can benefit from additional training data, augmentation techniques, and deployment into mobile platforms.</a:t>
            </a:r>
            <a:r>
              <a:rPr lang="en-US" altLang="en-US">
                <a:solidFill>
                  <a:schemeClr val="bg1"/>
                </a:solidFill>
                <a:latin typeface="Georgia" panose="02040502050405020303" charset="0"/>
                <a:cs typeface="Georgia" panose="02040502050405020303" charset="0"/>
              </a:rPr>
              <a:t> </a:t>
            </a:r>
            <a:endParaRPr lang="en-US" altLang="en-US">
              <a:solidFill>
                <a:schemeClr val="bg1"/>
              </a:solidFill>
              <a:latin typeface="Georgia" panose="02040502050405020303" charset="0"/>
              <a:cs typeface="Georgia" panose="02040502050405020303" charset="0"/>
            </a:endParaRPr>
          </a:p>
        </p:txBody>
      </p:sp>
      <p:sp>
        <p:nvSpPr>
          <p:cNvPr id="5" name="Text Box 4"/>
          <p:cNvSpPr txBox="1"/>
          <p:nvPr/>
        </p:nvSpPr>
        <p:spPr>
          <a:xfrm>
            <a:off x="666750" y="2162175"/>
            <a:ext cx="10668000" cy="4396740"/>
          </a:xfrm>
          <a:prstGeom prst="rect">
            <a:avLst/>
          </a:prstGeom>
          <a:noFill/>
        </p:spPr>
        <p:txBody>
          <a:bodyPr wrap="square" rtlCol="0">
            <a:noAutofit/>
          </a:bodyPr>
          <a:p>
            <a:pPr marL="285750" indent="-285750">
              <a:lnSpc>
                <a:spcPct val="90000"/>
              </a:lnSpc>
              <a:buFont typeface="Arial" panose="020B0604020202020204" pitchFamily="34" charset="0"/>
              <a:buChar char="•"/>
            </a:pPr>
            <a:endParaRPr lang="en-US" altLang="en-US" sz="1900">
              <a:solidFill>
                <a:schemeClr val="bg1"/>
              </a:solidFill>
              <a:latin typeface="Georgia" panose="02040502050405020303" charset="0"/>
              <a:cs typeface="Georgia" panose="02040502050405020303" charset="0"/>
            </a:endParaRPr>
          </a:p>
          <a:p>
            <a:pPr marL="285750" indent="-285750" algn="just">
              <a:lnSpc>
                <a:spcPct val="10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Integrate Collaborative Filtering:Add user-based or item-based collaborative filtering using user ratings to complement content-based recommendations.</a:t>
            </a:r>
            <a:endParaRPr lang="en-US" altLang="en-US" sz="1900">
              <a:solidFill>
                <a:schemeClr val="bg1"/>
              </a:solidFill>
              <a:latin typeface="Georgia" panose="02040502050405020303" charset="0"/>
              <a:cs typeface="Georgia" panose="02040502050405020303" charset="0"/>
            </a:endParaRPr>
          </a:p>
          <a:p>
            <a:pPr marL="285750" indent="-285750" algn="just">
              <a:lnSpc>
                <a:spcPct val="100000"/>
              </a:lnSpc>
              <a:buFont typeface="Arial" panose="020B0604020202020204" pitchFamily="34" charset="0"/>
              <a:buChar char="•"/>
            </a:pPr>
            <a:endParaRPr lang="en-US" altLang="en-US" sz="1900">
              <a:solidFill>
                <a:schemeClr val="bg1"/>
              </a:solidFill>
              <a:latin typeface="Georgia" panose="02040502050405020303" charset="0"/>
              <a:cs typeface="Georgia" panose="02040502050405020303" charset="0"/>
            </a:endParaRPr>
          </a:p>
          <a:p>
            <a:pPr marL="285750" indent="-285750" algn="just">
              <a:lnSpc>
                <a:spcPct val="10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Incorporate Deep Learning Models:Use transformer-based models (e.g., BERT or Sentence-BERT) to capture deeper contextual meaning in movie descriptions and tags.</a:t>
            </a:r>
            <a:endParaRPr lang="en-US" altLang="en-US" sz="1900">
              <a:solidFill>
                <a:schemeClr val="bg1"/>
              </a:solidFill>
              <a:latin typeface="Georgia" panose="02040502050405020303" charset="0"/>
              <a:cs typeface="Georgia" panose="02040502050405020303" charset="0"/>
            </a:endParaRPr>
          </a:p>
          <a:p>
            <a:pPr marL="285750" indent="-285750" algn="just">
              <a:lnSpc>
                <a:spcPct val="100000"/>
              </a:lnSpc>
              <a:buFont typeface="Arial" panose="020B0604020202020204" pitchFamily="34" charset="0"/>
              <a:buChar char="•"/>
            </a:pPr>
            <a:endParaRPr lang="en-US" altLang="en-US" sz="1900">
              <a:solidFill>
                <a:schemeClr val="bg1"/>
              </a:solidFill>
              <a:latin typeface="Georgia" panose="02040502050405020303" charset="0"/>
              <a:cs typeface="Georgia" panose="02040502050405020303" charset="0"/>
            </a:endParaRPr>
          </a:p>
          <a:p>
            <a:pPr marL="285750" indent="-285750" algn="just">
              <a:lnSpc>
                <a:spcPct val="10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Enhance Frontend Integration:Build a full-featured web or mobile app with personalized user profiles and real-time recommendation updates.</a:t>
            </a:r>
            <a:endParaRPr lang="en-US" altLang="en-US" sz="1900">
              <a:solidFill>
                <a:schemeClr val="bg1"/>
              </a:solidFill>
              <a:latin typeface="Georgia" panose="02040502050405020303" charset="0"/>
              <a:cs typeface="Georgia" panose="02040502050405020303" charset="0"/>
            </a:endParaRPr>
          </a:p>
          <a:p>
            <a:pPr marL="285750" indent="-285750" algn="just">
              <a:lnSpc>
                <a:spcPct val="100000"/>
              </a:lnSpc>
              <a:buFont typeface="Arial" panose="020B0604020202020204" pitchFamily="34" charset="0"/>
              <a:buChar char="•"/>
            </a:pPr>
            <a:endParaRPr lang="en-US" altLang="en-US" sz="1900">
              <a:solidFill>
                <a:schemeClr val="bg1"/>
              </a:solidFill>
              <a:latin typeface="Georgia" panose="02040502050405020303" charset="0"/>
              <a:cs typeface="Georgia" panose="02040502050405020303" charset="0"/>
            </a:endParaRPr>
          </a:p>
          <a:p>
            <a:pPr marL="285750" indent="-285750" algn="just">
              <a:lnSpc>
                <a:spcPct val="10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Add Advanced Metadata:Include additional features like release year, language, runtime, and streaming availability to refine and filter recommendations.</a:t>
            </a:r>
            <a:endParaRPr lang="en-US" altLang="en-US" sz="1900">
              <a:solidFill>
                <a:schemeClr val="bg1"/>
              </a:solidFill>
              <a:latin typeface="Georgia" panose="02040502050405020303" charset="0"/>
              <a:cs typeface="Georgia" panose="02040502050405020303"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38000">
              <a:srgbClr val="190985"/>
            </a:gs>
            <a:gs pos="100000">
              <a:srgbClr val="1B59A7"/>
            </a:gs>
          </a:gsLst>
          <a:lin ang="16200000" scaled="1"/>
        </a:gradFill>
        <a:effectLst/>
      </p:bgPr>
    </p:bg>
    <p:spTree>
      <p:nvGrpSpPr>
        <p:cNvPr id="1" name=""/>
        <p:cNvGrpSpPr/>
        <p:nvPr/>
      </p:nvGrpSpPr>
      <p:grpSpPr>
        <a:xfrm>
          <a:off x="0" y="0"/>
          <a:ext cx="0" cy="0"/>
          <a:chOff x="0" y="0"/>
          <a:chExt cx="0" cy="0"/>
        </a:xfrm>
      </p:grpSpPr>
      <p:pic>
        <p:nvPicPr>
          <p:cNvPr id="40" name="图片 39"/>
          <p:cNvPicPr>
            <a:picLocks noChangeAspect="1"/>
          </p:cNvPicPr>
          <p:nvPr/>
        </p:nvPicPr>
        <p:blipFill>
          <a:blip r:embed="rId1"/>
          <a:srcRect r="24556" b="42640"/>
          <a:stretch>
            <a:fillRect/>
          </a:stretch>
        </p:blipFill>
        <p:spPr>
          <a:xfrm>
            <a:off x="7536125" y="3318155"/>
            <a:ext cx="4655875" cy="3539845"/>
          </a:xfrm>
          <a:custGeom>
            <a:avLst/>
            <a:gdLst>
              <a:gd name="connsiteX0" fmla="*/ 0 w 8596428"/>
              <a:gd name="connsiteY0" fmla="*/ 0 h 6535834"/>
              <a:gd name="connsiteX1" fmla="*/ 8596428 w 8596428"/>
              <a:gd name="connsiteY1" fmla="*/ 0 h 6535834"/>
              <a:gd name="connsiteX2" fmla="*/ 8596428 w 8596428"/>
              <a:gd name="connsiteY2" fmla="*/ 6535834 h 6535834"/>
              <a:gd name="connsiteX3" fmla="*/ 0 w 8596428"/>
              <a:gd name="connsiteY3" fmla="*/ 6535834 h 6535834"/>
            </a:gdLst>
            <a:ahLst/>
            <a:cxnLst>
              <a:cxn ang="0">
                <a:pos x="connsiteX0" y="connsiteY0"/>
              </a:cxn>
              <a:cxn ang="0">
                <a:pos x="connsiteX1" y="connsiteY1"/>
              </a:cxn>
              <a:cxn ang="0">
                <a:pos x="connsiteX2" y="connsiteY2"/>
              </a:cxn>
              <a:cxn ang="0">
                <a:pos x="connsiteX3" y="connsiteY3"/>
              </a:cxn>
            </a:cxnLst>
            <a:rect l="l" t="t" r="r" b="b"/>
            <a:pathLst>
              <a:path w="8596428" h="6535834">
                <a:moveTo>
                  <a:pt x="0" y="0"/>
                </a:moveTo>
                <a:lnTo>
                  <a:pt x="8596428" y="0"/>
                </a:lnTo>
                <a:lnTo>
                  <a:pt x="8596428" y="6535834"/>
                </a:lnTo>
                <a:lnTo>
                  <a:pt x="0" y="6535834"/>
                </a:lnTo>
                <a:close/>
              </a:path>
            </a:pathLst>
          </a:custGeom>
        </p:spPr>
      </p:pic>
      <p:pic>
        <p:nvPicPr>
          <p:cNvPr id="39" name="图片 38"/>
          <p:cNvPicPr>
            <a:picLocks noChangeAspect="1"/>
          </p:cNvPicPr>
          <p:nvPr/>
        </p:nvPicPr>
        <p:blipFill rotWithShape="1">
          <a:blip r:embed="rId2"/>
          <a:srcRect l="36713" t="47403" b="12967"/>
          <a:stretch>
            <a:fillRect/>
          </a:stretch>
        </p:blipFill>
        <p:spPr>
          <a:xfrm>
            <a:off x="0" y="-185"/>
            <a:ext cx="4286250" cy="2682924"/>
          </a:xfrm>
          <a:custGeom>
            <a:avLst/>
            <a:gdLst>
              <a:gd name="connsiteX0" fmla="*/ 0 w 4819031"/>
              <a:gd name="connsiteY0" fmla="*/ 0 h 3016412"/>
              <a:gd name="connsiteX1" fmla="*/ 4819031 w 4819031"/>
              <a:gd name="connsiteY1" fmla="*/ 0 h 3016412"/>
              <a:gd name="connsiteX2" fmla="*/ 4819031 w 4819031"/>
              <a:gd name="connsiteY2" fmla="*/ 3016412 h 3016412"/>
              <a:gd name="connsiteX3" fmla="*/ 0 w 4819031"/>
              <a:gd name="connsiteY3" fmla="*/ 3016412 h 3016412"/>
            </a:gdLst>
            <a:ahLst/>
            <a:cxnLst>
              <a:cxn ang="0">
                <a:pos x="connsiteX0" y="connsiteY0"/>
              </a:cxn>
              <a:cxn ang="0">
                <a:pos x="connsiteX1" y="connsiteY1"/>
              </a:cxn>
              <a:cxn ang="0">
                <a:pos x="connsiteX2" y="connsiteY2"/>
              </a:cxn>
              <a:cxn ang="0">
                <a:pos x="connsiteX3" y="connsiteY3"/>
              </a:cxn>
            </a:cxnLst>
            <a:rect l="l" t="t" r="r" b="b"/>
            <a:pathLst>
              <a:path w="4819031" h="3016412">
                <a:moveTo>
                  <a:pt x="0" y="0"/>
                </a:moveTo>
                <a:lnTo>
                  <a:pt x="4819031" y="0"/>
                </a:lnTo>
                <a:lnTo>
                  <a:pt x="4819031" y="3016412"/>
                </a:lnTo>
                <a:lnTo>
                  <a:pt x="0" y="3016412"/>
                </a:lnTo>
                <a:close/>
              </a:path>
            </a:pathLst>
          </a:custGeom>
        </p:spPr>
      </p:pic>
      <p:sp>
        <p:nvSpPr>
          <p:cNvPr id="2" name="Text Box 1"/>
          <p:cNvSpPr txBox="1"/>
          <p:nvPr/>
        </p:nvSpPr>
        <p:spPr>
          <a:xfrm>
            <a:off x="666750" y="721360"/>
            <a:ext cx="7046595" cy="475615"/>
          </a:xfrm>
          <a:prstGeom prst="rect">
            <a:avLst/>
          </a:prstGeom>
          <a:noFill/>
        </p:spPr>
        <p:txBody>
          <a:bodyPr wrap="square" rtlCol="0">
            <a:spAutoFit/>
          </a:bodyPr>
          <a:p>
            <a:r>
              <a:rPr lang="en-US" altLang="en-US" sz="2500" b="1">
                <a:solidFill>
                  <a:schemeClr val="bg1"/>
                </a:solidFill>
                <a:latin typeface="Georgia" panose="02040502050405020303" charset="0"/>
                <a:cs typeface="Georgia" panose="02040502050405020303" charset="0"/>
              </a:rPr>
              <a:t>Reflections and Learning Outcomes</a:t>
            </a:r>
            <a:endParaRPr lang="en-US" altLang="en-US" sz="2500" b="1">
              <a:solidFill>
                <a:schemeClr val="bg1"/>
              </a:solidFill>
              <a:latin typeface="Georgia" panose="02040502050405020303" charset="0"/>
              <a:cs typeface="Georgia" panose="02040502050405020303" charset="0"/>
            </a:endParaRPr>
          </a:p>
        </p:txBody>
      </p:sp>
      <p:sp>
        <p:nvSpPr>
          <p:cNvPr id="3" name="Text Box 2"/>
          <p:cNvSpPr txBox="1"/>
          <p:nvPr/>
        </p:nvSpPr>
        <p:spPr>
          <a:xfrm>
            <a:off x="666750" y="1065530"/>
            <a:ext cx="10688320" cy="2112645"/>
          </a:xfrm>
          <a:prstGeom prst="rect">
            <a:avLst/>
          </a:prstGeom>
          <a:noFill/>
        </p:spPr>
        <p:txBody>
          <a:bodyPr wrap="square" rtlCol="0">
            <a:noAutofit/>
          </a:bodyPr>
          <a:p>
            <a:pPr indent="0">
              <a:lnSpc>
                <a:spcPct val="140000"/>
              </a:lnSpc>
              <a:buFont typeface="Arial" panose="020B0604020202020204" pitchFamily="34" charset="0"/>
              <a:buNone/>
            </a:pPr>
            <a:endParaRPr lang="en-US" altLang="en-US">
              <a:solidFill>
                <a:schemeClr val="bg1"/>
              </a:solidFill>
              <a:latin typeface="Georgia" panose="02040502050405020303" charset="0"/>
              <a:cs typeface="Georgia" panose="02040502050405020303" charset="0"/>
            </a:endParaRPr>
          </a:p>
          <a:p>
            <a:pPr indent="0" algn="just">
              <a:lnSpc>
                <a:spcPct val="150000"/>
              </a:lnSpc>
              <a:buFont typeface="Arial" panose="020B0604020202020204" pitchFamily="34" charset="0"/>
              <a:buNone/>
            </a:pPr>
            <a:r>
              <a:rPr lang="en-US" altLang="en-US">
                <a:solidFill>
                  <a:schemeClr val="bg1"/>
                </a:solidFill>
                <a:latin typeface="Georgia" panose="02040502050405020303" charset="0"/>
                <a:cs typeface="Georgia" panose="02040502050405020303" charset="0"/>
              </a:rPr>
              <a:t>Through this project, we gained practical experience in applying Natural Language Processing (NLP) techniques to real-world data. We explored the use of feature engineering, text vectorization, and similarity metrics to build a functional recommendation engine. The process enhanced our understanding of data preprocessing, model deployment, and performance evaluation.</a:t>
            </a:r>
            <a:endParaRPr lang="en-US" altLang="en-US">
              <a:solidFill>
                <a:schemeClr val="bg1"/>
              </a:solidFill>
              <a:latin typeface="Georgia" panose="02040502050405020303" charset="0"/>
              <a:cs typeface="Georgia" panose="02040502050405020303" charset="0"/>
            </a:endParaRPr>
          </a:p>
        </p:txBody>
      </p:sp>
      <p:sp>
        <p:nvSpPr>
          <p:cNvPr id="5" name="Text Box 4"/>
          <p:cNvSpPr txBox="1"/>
          <p:nvPr/>
        </p:nvSpPr>
        <p:spPr>
          <a:xfrm>
            <a:off x="666750" y="3429635"/>
            <a:ext cx="10668000" cy="2331720"/>
          </a:xfrm>
          <a:prstGeom prst="rect">
            <a:avLst/>
          </a:prstGeom>
          <a:noFill/>
        </p:spPr>
        <p:txBody>
          <a:bodyPr wrap="square" rtlCol="0">
            <a:noAutofit/>
          </a:bodyPr>
          <a:p>
            <a:pPr marL="285750" indent="-285750">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Understood and implemented content-based filtering using NLP and cosine similarity.</a:t>
            </a:r>
            <a:endParaRPr lang="en-US" altLang="en-US" sz="1900">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Learned data cleaning and feature extraction from complex, multi-source datasets.</a:t>
            </a:r>
            <a:endParaRPr lang="en-US" altLang="en-US" sz="1900">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Applied stemming, vectorization, and dimensionality reduction techniques.</a:t>
            </a:r>
            <a:endParaRPr lang="en-US" altLang="en-US" sz="1900">
              <a:solidFill>
                <a:schemeClr val="bg1"/>
              </a:solidFill>
              <a:latin typeface="Georgia" panose="02040502050405020303" charset="0"/>
              <a:cs typeface="Georgia" panose="02040502050405020303" charset="0"/>
            </a:endParaRPr>
          </a:p>
          <a:p>
            <a:pPr marL="285750" indent="-285750">
              <a:lnSpc>
                <a:spcPct val="150000"/>
              </a:lnSpc>
              <a:buFont typeface="Arial" panose="020B0604020202020204" pitchFamily="34" charset="0"/>
              <a:buChar char="•"/>
            </a:pPr>
            <a:r>
              <a:rPr lang="en-US" altLang="en-US" sz="1900">
                <a:solidFill>
                  <a:schemeClr val="bg1"/>
                </a:solidFill>
                <a:latin typeface="Georgia" panose="02040502050405020303" charset="0"/>
                <a:cs typeface="Georgia" panose="02040502050405020303" charset="0"/>
              </a:rPr>
              <a:t>Practiced deploying models and exporting data for frontend application</a:t>
            </a:r>
            <a:r>
              <a:rPr lang="" altLang="en-US" sz="1900">
                <a:solidFill>
                  <a:schemeClr val="bg1"/>
                </a:solidFill>
                <a:latin typeface="Georgia" panose="02040502050405020303" charset="0"/>
                <a:cs typeface="Georgia" panose="02040502050405020303" charset="0"/>
              </a:rPr>
              <a:t> </a:t>
            </a:r>
            <a:r>
              <a:rPr lang="en-US" altLang="en-US" sz="1900">
                <a:solidFill>
                  <a:schemeClr val="bg1"/>
                </a:solidFill>
                <a:latin typeface="Georgia" panose="02040502050405020303" charset="0"/>
                <a:cs typeface="Georgia" panose="02040502050405020303" charset="0"/>
              </a:rPr>
              <a:t>use.</a:t>
            </a:r>
            <a:endParaRPr lang="en-US" altLang="en-US" sz="1900">
              <a:solidFill>
                <a:schemeClr val="bg1"/>
              </a:solidFill>
              <a:latin typeface="Georgia" panose="02040502050405020303" charset="0"/>
              <a:cs typeface="Georgia" panose="02040502050405020303" charset="0"/>
            </a:endParaRPr>
          </a:p>
        </p:txBody>
      </p:sp>
    </p:spTree>
  </p:cSld>
  <p:clrMapOvr>
    <a:masterClrMapping/>
  </p:clrMapOvr>
</p:sld>
</file>

<file path=ppt/tags/tag1.xml><?xml version="1.0" encoding="utf-8"?>
<p:tagLst xmlns:p="http://schemas.openxmlformats.org/presentationml/2006/main">
  <p:tag name="COMMONDATA" val="eyJoZGlkIjoiMjM5MTBlNmI2YTY3ZjIxYzUzNmRhMGQyM2YxMDkyYjg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海外衬线复古01">
      <a:majorFont>
        <a:latin typeface="DM Serif Display"/>
        <a:ea typeface=""/>
        <a:cs typeface=""/>
      </a:majorFont>
      <a:minorFont>
        <a:latin typeface="Gilro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Arial"/>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Arial"/>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5822</Words>
  <Application>WPS Presentation</Application>
  <PresentationFormat>宽屏</PresentationFormat>
  <Paragraphs>93</Paragraphs>
  <Slides>11</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11</vt:i4>
      </vt:variant>
    </vt:vector>
  </HeadingPairs>
  <TitlesOfParts>
    <vt:vector size="20" baseType="lpstr">
      <vt:lpstr>Arial</vt:lpstr>
      <vt:lpstr>SimSun</vt:lpstr>
      <vt:lpstr>Wingdings</vt:lpstr>
      <vt:lpstr>Georgia</vt:lpstr>
      <vt:lpstr>DM Serif Display</vt:lpstr>
      <vt:lpstr>Microsoft YaHei</vt:lpstr>
      <vt:lpstr>Arial Unicode MS</vt:lpstr>
      <vt:lpstr>Gilroy</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Hui abbey</dc:creator>
  <cp:lastModifiedBy>Mohith S Kumar</cp:lastModifiedBy>
  <cp:revision>25</cp:revision>
  <dcterms:created xsi:type="dcterms:W3CDTF">2023-03-30T01:36:00Z</dcterms:created>
  <dcterms:modified xsi:type="dcterms:W3CDTF">2025-06-17T05:06:06Z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EFA526164234491D999600A313A2FAFA_12</vt:lpwstr>
  </property>
  <property fmtid="{D5CDD505-2E9C-101B-9397-08002B2CF9AE}" pid="3" name="KSOProductBuildVer">
    <vt:lpwstr>1033-12.2.0.21179</vt:lpwstr>
  </property>
</Properties>
</file>

<file path=docProps/thumbnail.jpeg>
</file>